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8" r:id="rId3"/>
    <p:sldId id="304" r:id="rId4"/>
    <p:sldId id="259" r:id="rId5"/>
    <p:sldId id="279" r:id="rId6"/>
    <p:sldId id="281" r:id="rId7"/>
    <p:sldId id="282" r:id="rId8"/>
    <p:sldId id="283" r:id="rId9"/>
    <p:sldId id="305" r:id="rId10"/>
    <p:sldId id="284" r:id="rId11"/>
    <p:sldId id="306" r:id="rId12"/>
    <p:sldId id="285" r:id="rId13"/>
    <p:sldId id="307" r:id="rId14"/>
    <p:sldId id="286" r:id="rId15"/>
    <p:sldId id="287" r:id="rId16"/>
    <p:sldId id="308" r:id="rId17"/>
    <p:sldId id="288" r:id="rId18"/>
    <p:sldId id="309" r:id="rId19"/>
    <p:sldId id="289" r:id="rId20"/>
    <p:sldId id="310" r:id="rId21"/>
    <p:sldId id="291" r:id="rId22"/>
    <p:sldId id="292" r:id="rId23"/>
    <p:sldId id="311" r:id="rId24"/>
    <p:sldId id="293" r:id="rId25"/>
    <p:sldId id="312" r:id="rId26"/>
    <p:sldId id="294" r:id="rId27"/>
    <p:sldId id="313" r:id="rId28"/>
    <p:sldId id="295" r:id="rId29"/>
    <p:sldId id="314" r:id="rId30"/>
    <p:sldId id="296" r:id="rId31"/>
    <p:sldId id="298" r:id="rId32"/>
    <p:sldId id="297" r:id="rId33"/>
    <p:sldId id="280" r:id="rId34"/>
    <p:sldId id="300" r:id="rId35"/>
    <p:sldId id="301" r:id="rId36"/>
    <p:sldId id="302" r:id="rId37"/>
    <p:sldId id="303" r:id="rId38"/>
    <p:sldId id="27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biliūtė Monika" initials="KM"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0000"/>
    <a:srgbClr val="FFFFFF"/>
    <a:srgbClr val="F2F2F2"/>
    <a:srgbClr val="090B0A"/>
    <a:srgbClr val="000000"/>
    <a:srgbClr val="CC0000"/>
    <a:srgbClr val="767171"/>
    <a:srgbClr val="0F21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88"/>
    <p:restoredTop sz="93952" autoAdjust="0"/>
  </p:normalViewPr>
  <p:slideViewPr>
    <p:cSldViewPr snapToGrid="0" snapToObjects="1">
      <p:cViewPr>
        <p:scale>
          <a:sx n="130" d="100"/>
          <a:sy n="130" d="100"/>
        </p:scale>
        <p:origin x="440" y="-256"/>
      </p:cViewPr>
      <p:guideLst/>
    </p:cSldViewPr>
  </p:slideViewPr>
  <p:notesTextViewPr>
    <p:cViewPr>
      <p:scale>
        <a:sx n="40" d="100"/>
        <a:sy n="4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commentAuthors" Target="commentAuthor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A61C3-723C-D04E-BE0F-98C9AD1462E7}" type="datetimeFigureOut">
              <a:rPr lang="en-US" smtClean="0"/>
              <a:t>10/1/19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7F3A68-F7B5-2346-ACB1-CF95BB26E74B}" type="slidenum">
              <a:rPr lang="en-US" smtClean="0"/>
              <a:t>‹#›</a:t>
            </a:fld>
            <a:endParaRPr lang="en-US"/>
          </a:p>
        </p:txBody>
      </p:sp>
    </p:spTree>
    <p:extLst>
      <p:ext uri="{BB962C8B-B14F-4D97-AF65-F5344CB8AC3E}">
        <p14:creationId xmlns:p14="http://schemas.microsoft.com/office/powerpoint/2010/main" val="211001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4</a:t>
            </a:fld>
            <a:endParaRPr lang="en-US"/>
          </a:p>
        </p:txBody>
      </p:sp>
    </p:spTree>
    <p:extLst>
      <p:ext uri="{BB962C8B-B14F-4D97-AF65-F5344CB8AC3E}">
        <p14:creationId xmlns:p14="http://schemas.microsoft.com/office/powerpoint/2010/main" val="1551901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6</a:t>
            </a:fld>
            <a:endParaRPr lang="en-US"/>
          </a:p>
        </p:txBody>
      </p:sp>
    </p:spTree>
    <p:extLst>
      <p:ext uri="{BB962C8B-B14F-4D97-AF65-F5344CB8AC3E}">
        <p14:creationId xmlns:p14="http://schemas.microsoft.com/office/powerpoint/2010/main" val="98307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8</a:t>
            </a:fld>
            <a:endParaRPr lang="en-US"/>
          </a:p>
        </p:txBody>
      </p:sp>
    </p:spTree>
    <p:extLst>
      <p:ext uri="{BB962C8B-B14F-4D97-AF65-F5344CB8AC3E}">
        <p14:creationId xmlns:p14="http://schemas.microsoft.com/office/powerpoint/2010/main" val="1336996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27</a:t>
            </a:fld>
            <a:endParaRPr lang="en-US"/>
          </a:p>
        </p:txBody>
      </p:sp>
    </p:spTree>
    <p:extLst>
      <p:ext uri="{BB962C8B-B14F-4D97-AF65-F5344CB8AC3E}">
        <p14:creationId xmlns:p14="http://schemas.microsoft.com/office/powerpoint/2010/main" val="1756872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2F7F3A68-F7B5-2346-ACB1-CF95BB26E74B}" type="slidenum">
              <a:rPr lang="en-US" smtClean="0"/>
              <a:t>32</a:t>
            </a:fld>
            <a:endParaRPr lang="en-US"/>
          </a:p>
        </p:txBody>
      </p:sp>
    </p:spTree>
    <p:extLst>
      <p:ext uri="{BB962C8B-B14F-4D97-AF65-F5344CB8AC3E}">
        <p14:creationId xmlns:p14="http://schemas.microsoft.com/office/powerpoint/2010/main" val="2503181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7F3A68-F7B5-2346-ACB1-CF95BB26E74B}" type="slidenum">
              <a:rPr lang="en-US" smtClean="0"/>
              <a:t>34</a:t>
            </a:fld>
            <a:endParaRPr lang="en-US"/>
          </a:p>
        </p:txBody>
      </p:sp>
    </p:spTree>
    <p:extLst>
      <p:ext uri="{BB962C8B-B14F-4D97-AF65-F5344CB8AC3E}">
        <p14:creationId xmlns:p14="http://schemas.microsoft.com/office/powerpoint/2010/main" val="844929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D3E5E7-82B2-2248-9172-CC0FC3118951}" type="datetimeFigureOut">
              <a:rPr lang="en-US" smtClean="0"/>
              <a:t>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506873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D3E5E7-82B2-2248-9172-CC0FC3118951}" type="datetimeFigureOut">
              <a:rPr lang="en-US" smtClean="0"/>
              <a:t>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811308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D3E5E7-82B2-2248-9172-CC0FC3118951}" type="datetimeFigureOut">
              <a:rPr lang="en-US" smtClean="0"/>
              <a:t>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282704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D3E5E7-82B2-2248-9172-CC0FC3118951}" type="datetimeFigureOut">
              <a:rPr lang="en-US" smtClean="0"/>
              <a:t>10/1/19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978271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D3E5E7-82B2-2248-9172-CC0FC3118951}" type="datetimeFigureOut">
              <a:rPr lang="en-US" smtClean="0"/>
              <a:t>10/1/19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462655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D3E5E7-82B2-2248-9172-CC0FC3118951}" type="datetimeFigureOut">
              <a:rPr lang="en-US" smtClean="0"/>
              <a:t>10/1/19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609395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D3E5E7-82B2-2248-9172-CC0FC3118951}" type="datetimeFigureOut">
              <a:rPr lang="en-US" smtClean="0"/>
              <a:t>10/1/19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762975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D3E5E7-82B2-2248-9172-CC0FC3118951}" type="datetimeFigureOut">
              <a:rPr lang="en-US" smtClean="0"/>
              <a:t>10/1/19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701397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D3E5E7-82B2-2248-9172-CC0FC3118951}" type="datetimeFigureOut">
              <a:rPr lang="en-US" smtClean="0"/>
              <a:t>10/1/19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84876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D3E5E7-82B2-2248-9172-CC0FC3118951}" type="datetimeFigureOut">
              <a:rPr lang="en-US" smtClean="0"/>
              <a:t>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636972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D3E5E7-82B2-2248-9172-CC0FC3118951}" type="datetimeFigureOut">
              <a:rPr lang="en-US" smtClean="0"/>
              <a:t>10/1/19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69395-C737-7A49-B759-A75C795F706A}" type="slidenum">
              <a:rPr lang="en-US" smtClean="0"/>
              <a:t>‹#›</a:t>
            </a:fld>
            <a:endParaRPr lang="en-US"/>
          </a:p>
        </p:txBody>
      </p:sp>
    </p:spTree>
    <p:extLst>
      <p:ext uri="{BB962C8B-B14F-4D97-AF65-F5344CB8AC3E}">
        <p14:creationId xmlns:p14="http://schemas.microsoft.com/office/powerpoint/2010/main" val="11774359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D3E5E7-82B2-2248-9172-CC0FC3118951}" type="datetimeFigureOut">
              <a:rPr lang="en-US" smtClean="0"/>
              <a:t>10/1/19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269395-C737-7A49-B759-A75C795F706A}" type="slidenum">
              <a:rPr lang="en-US" smtClean="0"/>
              <a:t>‹#›</a:t>
            </a:fld>
            <a:endParaRPr lang="en-US"/>
          </a:p>
        </p:txBody>
      </p:sp>
    </p:spTree>
    <p:extLst>
      <p:ext uri="{BB962C8B-B14F-4D97-AF65-F5344CB8AC3E}">
        <p14:creationId xmlns:p14="http://schemas.microsoft.com/office/powerpoint/2010/main" val="236666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1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 Id="rId3" Type="http://schemas.openxmlformats.org/officeDocument/2006/relationships/image" Target="../media/image2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3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G"/><Relationship Id="rId3" Type="http://schemas.openxmlformats.org/officeDocument/2006/relationships/image" Target="../media/image4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4.jpeg"/><Relationship Id="rId5" Type="http://schemas.openxmlformats.org/officeDocument/2006/relationships/image" Target="../media/image4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image" Target="../media/image4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g"/></Relationships>
</file>

<file path=ppt/slides/_rels/slide32.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1" Type="http://schemas.openxmlformats.org/officeDocument/2006/relationships/slideLayout" Target="../slideLayouts/slideLayout2.xml"/><Relationship Id="rId2" Type="http://schemas.openxmlformats.org/officeDocument/2006/relationships/image" Target="../media/image57.jpeg"/></Relationships>
</file>

<file path=ppt/slides/_rels/slide36.xml.rels><?xml version="1.0" encoding="UTF-8" standalone="yes"?>
<Relationships xmlns="http://schemas.openxmlformats.org/package/2006/relationships"><Relationship Id="rId9" Type="http://schemas.openxmlformats.org/officeDocument/2006/relationships/image" Target="../media/image67.png"/><Relationship Id="rId20" Type="http://schemas.openxmlformats.org/officeDocument/2006/relationships/image" Target="../media/image78.jpg"/><Relationship Id="rId21" Type="http://schemas.openxmlformats.org/officeDocument/2006/relationships/image" Target="../media/image79.jpg"/><Relationship Id="rId22" Type="http://schemas.openxmlformats.org/officeDocument/2006/relationships/image" Target="../media/image80.jpg"/><Relationship Id="rId23" Type="http://schemas.openxmlformats.org/officeDocument/2006/relationships/image" Target="../media/image81.tiff"/><Relationship Id="rId10" Type="http://schemas.openxmlformats.org/officeDocument/2006/relationships/image" Target="../media/image68.png"/><Relationship Id="rId11" Type="http://schemas.openxmlformats.org/officeDocument/2006/relationships/image" Target="../media/image69.jpg"/><Relationship Id="rId12" Type="http://schemas.openxmlformats.org/officeDocument/2006/relationships/image" Target="../media/image70.jpg"/><Relationship Id="rId13" Type="http://schemas.openxmlformats.org/officeDocument/2006/relationships/image" Target="../media/image71.jpg"/><Relationship Id="rId14" Type="http://schemas.openxmlformats.org/officeDocument/2006/relationships/image" Target="../media/image72.jpg"/><Relationship Id="rId15" Type="http://schemas.openxmlformats.org/officeDocument/2006/relationships/image" Target="../media/image73.png"/><Relationship Id="rId16" Type="http://schemas.openxmlformats.org/officeDocument/2006/relationships/image" Target="../media/image74.jpg"/><Relationship Id="rId17" Type="http://schemas.openxmlformats.org/officeDocument/2006/relationships/image" Target="../media/image75.png"/><Relationship Id="rId18" Type="http://schemas.openxmlformats.org/officeDocument/2006/relationships/image" Target="../media/image76.png"/><Relationship Id="rId19" Type="http://schemas.openxmlformats.org/officeDocument/2006/relationships/image" Target="../media/image77.jpg"/><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jp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png"/><Relationship Id="rId8" Type="http://schemas.openxmlformats.org/officeDocument/2006/relationships/image" Target="../media/image6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jpeg"/><Relationship Id="rId3" Type="http://schemas.openxmlformats.org/officeDocument/2006/relationships/image" Target="../media/image83.jp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7852" y="216310"/>
            <a:ext cx="6704204" cy="6448562"/>
          </a:xfrm>
          <a:prstGeom prst="rect">
            <a:avLst/>
          </a:prstGeom>
        </p:spPr>
      </p:pic>
      <p:sp>
        <p:nvSpPr>
          <p:cNvPr id="17" name="Trapezoid 16"/>
          <p:cNvSpPr/>
          <p:nvPr/>
        </p:nvSpPr>
        <p:spPr>
          <a:xfrm>
            <a:off x="-2014086" y="4638846"/>
            <a:ext cx="8315528" cy="2577246"/>
          </a:xfrm>
          <a:prstGeom prst="trapezoid">
            <a:avLst>
              <a:gd name="adj" fmla="val 75580"/>
            </a:avLst>
          </a:prstGeom>
          <a:solidFill>
            <a:srgbClr val="A4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6" name="Picture 5"/>
          <p:cNvPicPr>
            <a:picLocks noChangeAspect="1"/>
          </p:cNvPicPr>
          <p:nvPr/>
        </p:nvPicPr>
        <p:blipFill>
          <a:blip r:embed="rId3">
            <a:lum bright="70000" contrast="-70000"/>
            <a:extLst>
              <a:ext uri="{28A0092B-C50C-407E-A947-70E740481C1C}">
                <a14:useLocalDpi xmlns:a14="http://schemas.microsoft.com/office/drawing/2010/main"/>
              </a:ext>
            </a:extLst>
          </a:blip>
          <a:stretch>
            <a:fillRect/>
          </a:stretch>
        </p:blipFill>
        <p:spPr>
          <a:xfrm>
            <a:off x="680977" y="5806427"/>
            <a:ext cx="3678588" cy="642135"/>
          </a:xfrm>
          <a:prstGeom prst="rect">
            <a:avLst/>
          </a:prstGeom>
        </p:spPr>
      </p:pic>
      <p:sp>
        <p:nvSpPr>
          <p:cNvPr id="8" name="TextBox 7"/>
          <p:cNvSpPr txBox="1"/>
          <p:nvPr/>
        </p:nvSpPr>
        <p:spPr>
          <a:xfrm>
            <a:off x="616324" y="5103017"/>
            <a:ext cx="2211118" cy="523220"/>
          </a:xfrm>
          <a:prstGeom prst="rect">
            <a:avLst/>
          </a:prstGeom>
          <a:noFill/>
        </p:spPr>
        <p:txBody>
          <a:bodyPr wrap="none" rtlCol="0">
            <a:spAutoFit/>
          </a:bodyPr>
          <a:lstStyle/>
          <a:p>
            <a:r>
              <a:rPr lang="lt-LT" sz="2800" b="1" dirty="0" smtClean="0">
                <a:solidFill>
                  <a:schemeClr val="bg1"/>
                </a:solidFill>
                <a:latin typeface="Myriad Pro" panose="020B0503030403020204" pitchFamily="34" charset="0"/>
              </a:rPr>
              <a:t>www.sidc.eu</a:t>
            </a:r>
            <a:endParaRPr lang="lt-LT" sz="2800" b="1" dirty="0">
              <a:solidFill>
                <a:schemeClr val="bg1"/>
              </a:solidFill>
              <a:latin typeface="Myriad Pro" panose="020B0503030403020204" pitchFamily="34" charset="0"/>
            </a:endParaRPr>
          </a:p>
        </p:txBody>
      </p:sp>
      <p:sp>
        <p:nvSpPr>
          <p:cNvPr id="15" name="Trapezoid 14"/>
          <p:cNvSpPr/>
          <p:nvPr/>
        </p:nvSpPr>
        <p:spPr>
          <a:xfrm>
            <a:off x="-339433" y="2791399"/>
            <a:ext cx="5040744" cy="536925"/>
          </a:xfrm>
          <a:prstGeom prst="trapezoid">
            <a:avLst/>
          </a:prstGeom>
          <a:solidFill>
            <a:srgbClr val="A4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rapezoid 9"/>
          <p:cNvSpPr/>
          <p:nvPr/>
        </p:nvSpPr>
        <p:spPr>
          <a:xfrm>
            <a:off x="-1177778" y="2806808"/>
            <a:ext cx="664291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ctrTitle"/>
          </p:nvPr>
        </p:nvSpPr>
        <p:spPr>
          <a:xfrm>
            <a:off x="607088" y="2890684"/>
            <a:ext cx="4094223" cy="391470"/>
          </a:xfrm>
        </p:spPr>
        <p:txBody>
          <a:bodyPr>
            <a:normAutofit fontScale="90000"/>
          </a:bodyPr>
          <a:lstStyle/>
          <a:p>
            <a:pPr algn="l"/>
            <a:r>
              <a:rPr lang="en-US" sz="2800" b="1" dirty="0" smtClean="0">
                <a:solidFill>
                  <a:schemeClr val="bg1"/>
                </a:solidFill>
                <a:latin typeface="Myriad Pro" panose="020B0503030403020204"/>
              </a:rPr>
              <a:t>SIDC</a:t>
            </a:r>
            <a:r>
              <a:rPr lang="en-US" sz="2800" dirty="0" smtClean="0">
                <a:solidFill>
                  <a:schemeClr val="bg1"/>
                </a:solidFill>
                <a:latin typeface="Myriad Pro" panose="020B0503030403020204"/>
              </a:rPr>
              <a:t> group of partners</a:t>
            </a:r>
            <a:endParaRPr lang="en-US" sz="2800" dirty="0">
              <a:solidFill>
                <a:schemeClr val="bg1"/>
              </a:solidFill>
              <a:latin typeface="Myriad Pro" panose="020B0503030403020204"/>
            </a:endParaRPr>
          </a:p>
        </p:txBody>
      </p:sp>
      <p:pic>
        <p:nvPicPr>
          <p:cNvPr id="14" name="Picture 1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80977" y="570328"/>
            <a:ext cx="3514724" cy="1565810"/>
          </a:xfrm>
          <a:prstGeom prst="rect">
            <a:avLst/>
          </a:prstGeom>
        </p:spPr>
      </p:pic>
    </p:spTree>
    <p:extLst>
      <p:ext uri="{BB962C8B-B14F-4D97-AF65-F5344CB8AC3E}">
        <p14:creationId xmlns:p14="http://schemas.microsoft.com/office/powerpoint/2010/main" val="210823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2751" b="9083"/>
          <a:stretch/>
        </p:blipFill>
        <p:spPr>
          <a:xfrm>
            <a:off x="6347636" y="1213816"/>
            <a:ext cx="5844363" cy="4567550"/>
          </a:xfrm>
          <a:prstGeom prst="rect">
            <a:avLst/>
          </a:prstGeom>
        </p:spPr>
      </p:pic>
      <p:sp>
        <p:nvSpPr>
          <p:cNvPr id="4" name="Rectangle 3"/>
          <p:cNvSpPr/>
          <p:nvPr/>
        </p:nvSpPr>
        <p:spPr>
          <a:xfrm>
            <a:off x="603929" y="0"/>
            <a:ext cx="574370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5" name="TextBox 4"/>
          <p:cNvSpPr txBox="1"/>
          <p:nvPr/>
        </p:nvSpPr>
        <p:spPr>
          <a:xfrm>
            <a:off x="990172" y="1292373"/>
            <a:ext cx="5102285" cy="5778505"/>
          </a:xfrm>
          <a:prstGeom prst="rect">
            <a:avLst/>
          </a:prstGeom>
          <a:noFill/>
        </p:spPr>
        <p:txBody>
          <a:bodyPr wrap="square" rtlCol="0">
            <a:spAutoFit/>
          </a:bodyPr>
          <a:lstStyle/>
          <a:p>
            <a:pPr lvl="0"/>
            <a:r>
              <a:rPr lang="en-GB" sz="1850" dirty="0">
                <a:latin typeface="Myriad Pro" charset="0"/>
                <a:ea typeface="Myriad Pro" charset="0"/>
                <a:cs typeface="Myriad Pro" charset="0"/>
              </a:rPr>
              <a:t>Founded in 2010, SIDC LT started as a professional staff leasing agency. To keep up with market demands, we eventually expanded the range of our activities by adding project implementation (contracting and subcontracting) to our temporary employment services</a:t>
            </a:r>
            <a:r>
              <a:rPr lang="en-GB" sz="1850" dirty="0" smtClean="0">
                <a:latin typeface="Myriad Pro" charset="0"/>
                <a:ea typeface="Myriad Pro" charset="0"/>
                <a:cs typeface="Myriad Pro" charset="0"/>
              </a:rPr>
              <a:t>.</a:t>
            </a:r>
          </a:p>
          <a:p>
            <a:pPr lvl="0"/>
            <a:endParaRPr lang="en-GB" sz="1850" dirty="0">
              <a:latin typeface="Myriad Pro" charset="0"/>
              <a:ea typeface="Myriad Pro" charset="0"/>
              <a:cs typeface="Myriad Pro" charset="0"/>
            </a:endParaRPr>
          </a:p>
          <a:p>
            <a:pPr lvl="0"/>
            <a:r>
              <a:rPr lang="en-GB" sz="1850" dirty="0">
                <a:latin typeface="Myriad Pro" charset="0"/>
                <a:ea typeface="Myriad Pro" charset="0"/>
                <a:cs typeface="Myriad Pro" charset="0"/>
              </a:rPr>
              <a:t>SIDC LT key areas of specialization: </a:t>
            </a:r>
            <a:r>
              <a:rPr lang="lt-LT" sz="1850" dirty="0" smtClean="0">
                <a:latin typeface="Myriad Pro" charset="0"/>
                <a:ea typeface="Myriad Pro" charset="0"/>
                <a:cs typeface="Myriad Pro" charset="0"/>
              </a:rPr>
              <a:t>construction, shipbuilding and modernization, </a:t>
            </a:r>
            <a:r>
              <a:rPr lang="en-GB" sz="1850" dirty="0" smtClean="0">
                <a:latin typeface="Myriad Pro" charset="0"/>
                <a:ea typeface="Myriad Pro" charset="0"/>
                <a:cs typeface="Myriad Pro" charset="0"/>
              </a:rPr>
              <a:t>manufacture </a:t>
            </a:r>
            <a:r>
              <a:rPr lang="en-GB" sz="1850" dirty="0">
                <a:latin typeface="Myriad Pro" charset="0"/>
                <a:ea typeface="Myriad Pro" charset="0"/>
                <a:cs typeface="Myriad Pro" charset="0"/>
              </a:rPr>
              <a:t>of </a:t>
            </a:r>
            <a:r>
              <a:rPr lang="lt-LT" sz="1850" dirty="0" smtClean="0">
                <a:latin typeface="Myriad Pro" charset="0"/>
                <a:ea typeface="Myriad Pro" charset="0"/>
                <a:cs typeface="Myriad Pro" charset="0"/>
              </a:rPr>
              <a:t>offshore </a:t>
            </a:r>
            <a:r>
              <a:rPr lang="en-GB" sz="1850" dirty="0" smtClean="0">
                <a:latin typeface="Myriad Pro" charset="0"/>
                <a:ea typeface="Myriad Pro" charset="0"/>
                <a:cs typeface="Myriad Pro" charset="0"/>
              </a:rPr>
              <a:t>metal structures</a:t>
            </a:r>
            <a:r>
              <a:rPr lang="lt-LT" sz="1850" dirty="0" smtClean="0">
                <a:latin typeface="Myriad Pro" charset="0"/>
                <a:ea typeface="Myriad Pro" charset="0"/>
                <a:cs typeface="Myriad Pro" charset="0"/>
              </a:rPr>
              <a:t>, project management and more.</a:t>
            </a:r>
          </a:p>
          <a:p>
            <a:pPr lvl="0"/>
            <a:endParaRPr lang="en-GB" sz="1850" dirty="0">
              <a:latin typeface="Myriad Pro" charset="0"/>
              <a:ea typeface="Myriad Pro" charset="0"/>
              <a:cs typeface="Myriad Pro" charset="0"/>
            </a:endParaRPr>
          </a:p>
          <a:p>
            <a:pPr lvl="0"/>
            <a:r>
              <a:rPr lang="en-GB" sz="1850" dirty="0">
                <a:latin typeface="Myriad Pro" charset="0"/>
                <a:ea typeface="Myriad Pro" charset="0"/>
                <a:cs typeface="Myriad Pro" charset="0"/>
              </a:rPr>
              <a:t>SIDC LT </a:t>
            </a:r>
            <a:r>
              <a:rPr lang="lt-LT" sz="1850" dirty="0" smtClean="0">
                <a:latin typeface="Myriad Pro" charset="0"/>
                <a:ea typeface="Myriad Pro" charset="0"/>
                <a:cs typeface="Myriad Pro" charset="0"/>
              </a:rPr>
              <a:t>manufacturing sites</a:t>
            </a:r>
            <a:r>
              <a:rPr lang="en-GB" sz="1850" dirty="0" smtClean="0">
                <a:latin typeface="Myriad Pro" charset="0"/>
                <a:ea typeface="Myriad Pro" charset="0"/>
                <a:cs typeface="Myriad Pro" charset="0"/>
              </a:rPr>
              <a:t> </a:t>
            </a:r>
            <a:r>
              <a:rPr lang="en-GB" sz="1850" dirty="0">
                <a:latin typeface="Myriad Pro" charset="0"/>
                <a:ea typeface="Myriad Pro" charset="0"/>
                <a:cs typeface="Myriad Pro" charset="0"/>
              </a:rPr>
              <a:t>are currently located at Klaipeda Seaport. The construction of a new manufacturing plant has begun. This new area will allow us to meet growing customers‘ needs.</a:t>
            </a:r>
          </a:p>
          <a:p>
            <a:pPr marL="285750" indent="-285750" algn="just">
              <a:buFont typeface="Arial" charset="0"/>
              <a:buChar char="•"/>
            </a:pPr>
            <a:endParaRPr lang="en-US" sz="1850" dirty="0">
              <a:latin typeface="Myriad Pro" charset="0"/>
              <a:ea typeface="Myriad Pro" charset="0"/>
              <a:cs typeface="Myriad Pro" charset="0"/>
            </a:endParaRPr>
          </a:p>
          <a:p>
            <a:pPr algn="just"/>
            <a:endParaRPr lang="en-US" dirty="0">
              <a:latin typeface="Myriad Pro" charset="0"/>
              <a:ea typeface="Myriad Pro" charset="0"/>
              <a:cs typeface="Myriad Pro" charset="0"/>
            </a:endParaRPr>
          </a:p>
        </p:txBody>
      </p:sp>
      <p:sp>
        <p:nvSpPr>
          <p:cNvPr id="20" name="Trapezoid 19"/>
          <p:cNvSpPr/>
          <p:nvPr/>
        </p:nvSpPr>
        <p:spPr>
          <a:xfrm rot="5400000">
            <a:off x="3781077" y="6589540"/>
            <a:ext cx="5040744"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Trapezoid 17"/>
          <p:cNvSpPr/>
          <p:nvPr/>
        </p:nvSpPr>
        <p:spPr>
          <a:xfrm>
            <a:off x="-1316316" y="618063"/>
            <a:ext cx="8769739"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ABOUT US</a:t>
            </a:r>
            <a:endParaRPr lang="en-US" sz="2800" b="1"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37795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3929" y="0"/>
            <a:ext cx="8938104"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5" name="TextBox 4"/>
          <p:cNvSpPr txBox="1"/>
          <p:nvPr/>
        </p:nvSpPr>
        <p:spPr>
          <a:xfrm>
            <a:off x="990171" y="1514363"/>
            <a:ext cx="7686671" cy="5016758"/>
          </a:xfrm>
          <a:prstGeom prst="rect">
            <a:avLst/>
          </a:prstGeom>
          <a:noFill/>
        </p:spPr>
        <p:txBody>
          <a:bodyPr wrap="square" rtlCol="0">
            <a:spAutoFit/>
          </a:bodyPr>
          <a:lstStyle/>
          <a:p>
            <a:pPr marL="342900" lvl="0" indent="-342900">
              <a:buFont typeface="Wingdings" panose="05000000000000000000" pitchFamily="2" charset="2"/>
              <a:buChar char="q"/>
            </a:pPr>
            <a:r>
              <a:rPr lang="en-GB" sz="2000" dirty="0">
                <a:latin typeface="Myriad Pro" charset="0"/>
                <a:ea typeface="Myriad Pro" charset="0"/>
                <a:cs typeface="Myriad Pro" charset="0"/>
              </a:rPr>
              <a:t>Founded in 2010, SIDC LT started as a professional staff leasing agency. To keep up with market demands, we eventually expanded the range of our activities by adding project implementation (contracting and subcontracting) to our temporary employment services</a:t>
            </a:r>
            <a:r>
              <a:rPr lang="en-GB" sz="2000" dirty="0" smtClean="0">
                <a:latin typeface="Myriad Pro" charset="0"/>
                <a:ea typeface="Myriad Pro" charset="0"/>
                <a:cs typeface="Myriad Pro" charset="0"/>
              </a:rPr>
              <a:t>.</a:t>
            </a:r>
          </a:p>
          <a:p>
            <a:pPr marL="342900" lvl="0" indent="-342900">
              <a:buFont typeface="Wingdings" panose="05000000000000000000" pitchFamily="2" charset="2"/>
              <a:buChar char="q"/>
            </a:pPr>
            <a:endParaRPr lang="en-GB" sz="2000" dirty="0">
              <a:latin typeface="Myriad Pro" charset="0"/>
              <a:ea typeface="Myriad Pro" charset="0"/>
              <a:cs typeface="Myriad Pro" charset="0"/>
            </a:endParaRPr>
          </a:p>
          <a:p>
            <a:pPr marL="342900" lvl="0" indent="-342900">
              <a:buFont typeface="Wingdings" panose="05000000000000000000" pitchFamily="2" charset="2"/>
              <a:buChar char="q"/>
            </a:pPr>
            <a:r>
              <a:rPr lang="en-GB" sz="2000" dirty="0">
                <a:latin typeface="Myriad Pro" charset="0"/>
                <a:ea typeface="Myriad Pro" charset="0"/>
                <a:cs typeface="Myriad Pro" charset="0"/>
              </a:rPr>
              <a:t>SIDC LT key areas of specialization: </a:t>
            </a:r>
            <a:r>
              <a:rPr lang="lt-LT" sz="2000" dirty="0">
                <a:latin typeface="Myriad Pro" charset="0"/>
                <a:ea typeface="Myriad Pro" charset="0"/>
                <a:cs typeface="Myriad Pro" charset="0"/>
              </a:rPr>
              <a:t>construction, shipbuilding and modernization, </a:t>
            </a:r>
            <a:r>
              <a:rPr lang="en-GB" sz="2000" dirty="0">
                <a:latin typeface="Myriad Pro" charset="0"/>
                <a:ea typeface="Myriad Pro" charset="0"/>
                <a:cs typeface="Myriad Pro" charset="0"/>
              </a:rPr>
              <a:t>manufacture of </a:t>
            </a:r>
            <a:r>
              <a:rPr lang="lt-LT" sz="2000" dirty="0">
                <a:latin typeface="Myriad Pro" charset="0"/>
                <a:ea typeface="Myriad Pro" charset="0"/>
                <a:cs typeface="Myriad Pro" charset="0"/>
              </a:rPr>
              <a:t>offshore </a:t>
            </a:r>
            <a:r>
              <a:rPr lang="en-GB" sz="2000" dirty="0">
                <a:latin typeface="Myriad Pro" charset="0"/>
                <a:ea typeface="Myriad Pro" charset="0"/>
                <a:cs typeface="Myriad Pro" charset="0"/>
              </a:rPr>
              <a:t>metal structures</a:t>
            </a:r>
            <a:r>
              <a:rPr lang="lt-LT" sz="2000" dirty="0">
                <a:latin typeface="Myriad Pro" charset="0"/>
                <a:ea typeface="Myriad Pro" charset="0"/>
                <a:cs typeface="Myriad Pro" charset="0"/>
              </a:rPr>
              <a:t>, project management and more.</a:t>
            </a:r>
          </a:p>
          <a:p>
            <a:pPr marL="342900" lvl="0" indent="-342900">
              <a:buFont typeface="Wingdings" panose="05000000000000000000" pitchFamily="2" charset="2"/>
              <a:buChar char="q"/>
            </a:pPr>
            <a:endParaRPr lang="en-GB" sz="2000" dirty="0">
              <a:latin typeface="Myriad Pro" charset="0"/>
              <a:ea typeface="Myriad Pro" charset="0"/>
              <a:cs typeface="Myriad Pro" charset="0"/>
            </a:endParaRPr>
          </a:p>
          <a:p>
            <a:pPr marL="342900" lvl="0" indent="-342900">
              <a:buFont typeface="Wingdings" panose="05000000000000000000" pitchFamily="2" charset="2"/>
              <a:buChar char="q"/>
            </a:pPr>
            <a:r>
              <a:rPr lang="en-GB" sz="2000" dirty="0">
                <a:latin typeface="Myriad Pro" charset="0"/>
                <a:ea typeface="Myriad Pro" charset="0"/>
                <a:cs typeface="Myriad Pro" charset="0"/>
              </a:rPr>
              <a:t>SIDC LT manufacturing </a:t>
            </a:r>
            <a:r>
              <a:rPr lang="lt-LT" sz="2000" dirty="0" smtClean="0">
                <a:latin typeface="Myriad Pro" charset="0"/>
                <a:ea typeface="Myriad Pro" charset="0"/>
                <a:cs typeface="Myriad Pro" charset="0"/>
              </a:rPr>
              <a:t>sites</a:t>
            </a:r>
            <a:r>
              <a:rPr lang="en-GB" sz="2000" dirty="0" smtClean="0">
                <a:latin typeface="Myriad Pro" charset="0"/>
                <a:ea typeface="Myriad Pro" charset="0"/>
                <a:cs typeface="Myriad Pro" charset="0"/>
              </a:rPr>
              <a:t> </a:t>
            </a:r>
            <a:r>
              <a:rPr lang="en-GB" sz="2000" dirty="0">
                <a:latin typeface="Myriad Pro" charset="0"/>
                <a:ea typeface="Myriad Pro" charset="0"/>
                <a:cs typeface="Myriad Pro" charset="0"/>
              </a:rPr>
              <a:t>are currently located at Klaipeda Seaport. The construction of a new manufacturing plant has begun. This new area will allow us to meet growing customers‘ needs.</a:t>
            </a:r>
          </a:p>
          <a:p>
            <a:pPr marL="285750" indent="-285750" algn="just">
              <a:buFont typeface="Arial" charset="0"/>
              <a:buChar char="•"/>
            </a:pPr>
            <a:endParaRPr lang="en-US" sz="2000" dirty="0">
              <a:latin typeface="Myriad Pro" charset="0"/>
              <a:ea typeface="Myriad Pro" charset="0"/>
              <a:cs typeface="Myriad Pro" charset="0"/>
            </a:endParaRPr>
          </a:p>
          <a:p>
            <a:pPr algn="just"/>
            <a:endParaRPr lang="en-US" sz="2000" dirty="0">
              <a:latin typeface="Myriad Pro" charset="0"/>
              <a:ea typeface="Myriad Pro" charset="0"/>
              <a:cs typeface="Myriad Pro" charset="0"/>
            </a:endParaRPr>
          </a:p>
        </p:txBody>
      </p:sp>
      <p:sp>
        <p:nvSpPr>
          <p:cNvPr id="20" name="Trapezoid 19"/>
          <p:cNvSpPr/>
          <p:nvPr/>
        </p:nvSpPr>
        <p:spPr>
          <a:xfrm rot="5400000">
            <a:off x="6975309" y="5897285"/>
            <a:ext cx="5040744" cy="865190"/>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Trapezoid 17"/>
          <p:cNvSpPr/>
          <p:nvPr/>
        </p:nvSpPr>
        <p:spPr>
          <a:xfrm>
            <a:off x="-1316316" y="618063"/>
            <a:ext cx="8769739"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ABOUT US</a:t>
            </a:r>
            <a:endParaRPr lang="en-US" sz="2800" b="1" dirty="0">
              <a:solidFill>
                <a:schemeClr val="bg1"/>
              </a:solidFill>
              <a:latin typeface="Myriad Pro" panose="020B0503030403020204" pitchFamily="34" charset="0"/>
            </a:endParaRPr>
          </a:p>
        </p:txBody>
      </p:sp>
    </p:spTree>
    <p:extLst>
      <p:ext uri="{BB962C8B-B14F-4D97-AF65-F5344CB8AC3E}">
        <p14:creationId xmlns:p14="http://schemas.microsoft.com/office/powerpoint/2010/main" val="14235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5994471" y="0"/>
            <a:ext cx="5051230"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48" name="Trapezoid 65"/>
          <p:cNvSpPr/>
          <p:nvPr/>
        </p:nvSpPr>
        <p:spPr>
          <a:xfrm>
            <a:off x="5986863" y="3886095"/>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9" name="Trapezoid 65"/>
          <p:cNvSpPr/>
          <p:nvPr/>
        </p:nvSpPr>
        <p:spPr>
          <a:xfrm rot="10800000">
            <a:off x="8313808" y="3886095"/>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0" name="Trapezoid 65"/>
          <p:cNvSpPr/>
          <p:nvPr/>
        </p:nvSpPr>
        <p:spPr>
          <a:xfrm>
            <a:off x="5986863" y="1412043"/>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3" name="Trapezoid 65"/>
          <p:cNvSpPr/>
          <p:nvPr/>
        </p:nvSpPr>
        <p:spPr>
          <a:xfrm rot="10800000">
            <a:off x="8313808" y="1433571"/>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2" name="Rectangle 61"/>
          <p:cNvSpPr/>
          <p:nvPr/>
        </p:nvSpPr>
        <p:spPr>
          <a:xfrm>
            <a:off x="603164" y="0"/>
            <a:ext cx="5051230" cy="6858000"/>
          </a:xfrm>
          <a:prstGeom prst="rect">
            <a:avLst/>
          </a:prstGeom>
          <a:solidFill>
            <a:srgbClr val="F2F2F2">
              <a:alpha val="7098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44" name="Trapezoid 65"/>
          <p:cNvSpPr/>
          <p:nvPr/>
        </p:nvSpPr>
        <p:spPr>
          <a:xfrm>
            <a:off x="595173" y="3886095"/>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5" name="Trapezoid 65"/>
          <p:cNvSpPr/>
          <p:nvPr/>
        </p:nvSpPr>
        <p:spPr>
          <a:xfrm rot="10800000">
            <a:off x="2922118" y="3886095"/>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6" name="Trapezoid 65"/>
          <p:cNvSpPr/>
          <p:nvPr/>
        </p:nvSpPr>
        <p:spPr>
          <a:xfrm>
            <a:off x="595173" y="1412043"/>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1" name="Picture 10"/>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8254" y="1476384"/>
            <a:ext cx="2007876" cy="1421254"/>
          </a:xfrm>
          <a:prstGeom prst="rect">
            <a:avLst/>
          </a:prstGeom>
        </p:spPr>
      </p:pic>
      <p:sp>
        <p:nvSpPr>
          <p:cNvPr id="33" name="TextBox 32"/>
          <p:cNvSpPr txBox="1"/>
          <p:nvPr/>
        </p:nvSpPr>
        <p:spPr>
          <a:xfrm>
            <a:off x="-253344" y="2821035"/>
            <a:ext cx="4250167" cy="769441"/>
          </a:xfrm>
          <a:prstGeom prst="rect">
            <a:avLst/>
          </a:prstGeom>
          <a:noFill/>
        </p:spPr>
        <p:txBody>
          <a:bodyPr wrap="square" rtlCol="0">
            <a:spAutoFit/>
          </a:bodyPr>
          <a:lstStyle/>
          <a:p>
            <a:pPr algn="ctr"/>
            <a:r>
              <a:rPr lang="lt-LT" sz="1600" b="1" dirty="0" smtClean="0">
                <a:latin typeface="Myriad Pro" charset="0"/>
                <a:ea typeface="Myriad Pro" charset="0"/>
                <a:cs typeface="Myriad Pro" charset="0"/>
              </a:rPr>
              <a:t>650</a:t>
            </a:r>
            <a:r>
              <a:rPr lang="en-GB" sz="1600" b="1" dirty="0" smtClean="0">
                <a:latin typeface="Myriad Pro" charset="0"/>
                <a:ea typeface="Myriad Pro" charset="0"/>
                <a:cs typeface="Myriad Pro" charset="0"/>
              </a:rPr>
              <a:t>0 </a:t>
            </a:r>
            <a:r>
              <a:rPr lang="en-GB" sz="1600" b="1" dirty="0">
                <a:latin typeface="Myriad Pro" charset="0"/>
                <a:ea typeface="Myriad Pro" charset="0"/>
                <a:cs typeface="Myriad Pro" charset="0"/>
              </a:rPr>
              <a:t>sq</a:t>
            </a:r>
            <a:r>
              <a:rPr lang="en-GB" sz="1600" b="1" dirty="0" smtClean="0">
                <a:latin typeface="Myriad Pro" charset="0"/>
                <a:ea typeface="Myriad Pro" charset="0"/>
                <a:cs typeface="Myriad Pro" charset="0"/>
              </a:rPr>
              <a:t>.</a:t>
            </a:r>
            <a:r>
              <a:rPr lang="lt-LT" sz="1600" b="1" dirty="0" smtClean="0">
                <a:latin typeface="Myriad Pro" charset="0"/>
                <a:ea typeface="Myriad Pro" charset="0"/>
                <a:cs typeface="Myriad Pro" charset="0"/>
              </a:rPr>
              <a:t> </a:t>
            </a:r>
            <a:r>
              <a:rPr lang="en-GB" sz="1600" b="1" dirty="0" smtClean="0">
                <a:latin typeface="Myriad Pro" charset="0"/>
                <a:ea typeface="Myriad Pro" charset="0"/>
                <a:cs typeface="Myriad Pro" charset="0"/>
              </a:rPr>
              <a:t>m</a:t>
            </a:r>
            <a:r>
              <a:rPr lang="en-GB" sz="1600" b="1" dirty="0">
                <a:latin typeface="Myriad Pro" charset="0"/>
                <a:ea typeface="Myriad Pro" charset="0"/>
                <a:cs typeface="Myriad Pro" charset="0"/>
              </a:rPr>
              <a:t>.</a:t>
            </a:r>
          </a:p>
          <a:p>
            <a:pPr algn="ctr"/>
            <a:r>
              <a:rPr lang="en-GB" sz="1400" b="1" dirty="0">
                <a:latin typeface="Myriad Pro" charset="0"/>
                <a:ea typeface="Myriad Pro" charset="0"/>
                <a:cs typeface="Myriad Pro" charset="0"/>
              </a:rPr>
              <a:t>Production </a:t>
            </a:r>
            <a:endParaRPr lang="en-GB" sz="1400" b="1" dirty="0" smtClean="0">
              <a:latin typeface="Myriad Pro" charset="0"/>
              <a:ea typeface="Myriad Pro" charset="0"/>
              <a:cs typeface="Myriad Pro" charset="0"/>
            </a:endParaRPr>
          </a:p>
          <a:p>
            <a:pPr algn="ctr"/>
            <a:r>
              <a:rPr lang="en-GB" sz="1400" b="1" dirty="0" smtClean="0">
                <a:latin typeface="Myriad Pro" charset="0"/>
                <a:ea typeface="Myriad Pro" charset="0"/>
                <a:cs typeface="Myriad Pro" charset="0"/>
              </a:rPr>
              <a:t>area</a:t>
            </a:r>
            <a:endParaRPr lang="en-GB" sz="1400" b="1" dirty="0">
              <a:latin typeface="Myriad Pro" charset="0"/>
              <a:ea typeface="Myriad Pro" charset="0"/>
              <a:cs typeface="Myriad Pro" charset="0"/>
            </a:endParaRPr>
          </a:p>
        </p:txBody>
      </p:sp>
      <p:sp>
        <p:nvSpPr>
          <p:cNvPr id="39" name="TextBox 38"/>
          <p:cNvSpPr txBox="1"/>
          <p:nvPr/>
        </p:nvSpPr>
        <p:spPr>
          <a:xfrm>
            <a:off x="2414896" y="5306723"/>
            <a:ext cx="4250167" cy="769441"/>
          </a:xfrm>
          <a:prstGeom prst="rect">
            <a:avLst/>
          </a:prstGeom>
          <a:noFill/>
        </p:spPr>
        <p:txBody>
          <a:bodyPr wrap="square" rtlCol="0">
            <a:spAutoFit/>
          </a:bodyPr>
          <a:lstStyle/>
          <a:p>
            <a:pPr algn="ctr"/>
            <a:r>
              <a:rPr lang="lt-LT" sz="1600" b="1" dirty="0" smtClean="0">
                <a:latin typeface="Myriad Pro" panose="020B0503030403020204"/>
              </a:rPr>
              <a:t>10-30 t</a:t>
            </a:r>
          </a:p>
          <a:p>
            <a:pPr algn="ctr"/>
            <a:r>
              <a:rPr lang="en-GB" sz="1400" b="1" dirty="0" smtClean="0">
                <a:latin typeface="Myriad Pro" panose="020B0503030403020204"/>
              </a:rPr>
              <a:t>Loading </a:t>
            </a:r>
            <a:r>
              <a:rPr lang="en-GB" sz="1400" b="1" dirty="0">
                <a:latin typeface="Myriad Pro" panose="020B0503030403020204"/>
              </a:rPr>
              <a:t>capacity </a:t>
            </a:r>
            <a:endParaRPr lang="en-GB" sz="1400" b="1" dirty="0" smtClean="0">
              <a:latin typeface="Myriad Pro" panose="020B0503030403020204"/>
            </a:endParaRPr>
          </a:p>
          <a:p>
            <a:pPr algn="ctr"/>
            <a:r>
              <a:rPr lang="en-GB" sz="1400" b="1" dirty="0" smtClean="0">
                <a:latin typeface="Myriad Pro" panose="020B0503030403020204"/>
              </a:rPr>
              <a:t>of the</a:t>
            </a:r>
            <a:r>
              <a:rPr lang="lt-LT" sz="1400" b="1" dirty="0" smtClean="0">
                <a:latin typeface="Myriad Pro" panose="020B0503030403020204"/>
              </a:rPr>
              <a:t> inside</a:t>
            </a:r>
            <a:r>
              <a:rPr lang="en-GB" sz="1400" b="1" dirty="0" smtClean="0">
                <a:latin typeface="Myriad Pro" panose="020B0503030403020204"/>
              </a:rPr>
              <a:t> crane</a:t>
            </a:r>
            <a:r>
              <a:rPr lang="lt-LT" sz="1400" b="1" dirty="0" smtClean="0">
                <a:latin typeface="Myriad Pro" panose="020B0503030403020204"/>
              </a:rPr>
              <a:t>s</a:t>
            </a:r>
            <a:endParaRPr lang="en-GB" sz="1400" b="1" dirty="0">
              <a:latin typeface="Myriad Pro" panose="020B0503030403020204"/>
            </a:endParaRPr>
          </a:p>
        </p:txBody>
      </p:sp>
      <p:pic>
        <p:nvPicPr>
          <p:cNvPr id="46" name="Picture 45"/>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03820" y="4005425"/>
            <a:ext cx="1927966" cy="1363070"/>
          </a:xfrm>
          <a:prstGeom prst="rect">
            <a:avLst/>
          </a:prstGeom>
        </p:spPr>
      </p:pic>
      <p:sp>
        <p:nvSpPr>
          <p:cNvPr id="41" name="TextBox 40"/>
          <p:cNvSpPr txBox="1"/>
          <p:nvPr/>
        </p:nvSpPr>
        <p:spPr>
          <a:xfrm>
            <a:off x="5125460" y="5303883"/>
            <a:ext cx="4250167" cy="769441"/>
          </a:xfrm>
          <a:prstGeom prst="rect">
            <a:avLst/>
          </a:prstGeom>
          <a:noFill/>
        </p:spPr>
        <p:txBody>
          <a:bodyPr wrap="square" rtlCol="0">
            <a:spAutoFit/>
          </a:bodyPr>
          <a:lstStyle/>
          <a:p>
            <a:pPr algn="ctr"/>
            <a:r>
              <a:rPr lang="en-GB" sz="1600" b="1" dirty="0">
                <a:latin typeface="Myriad Pro" panose="020B0503030403020204"/>
              </a:rPr>
              <a:t>16 m</a:t>
            </a:r>
          </a:p>
          <a:p>
            <a:pPr algn="ctr"/>
            <a:r>
              <a:rPr lang="en-GB" sz="1400" b="1" dirty="0">
                <a:latin typeface="Myriad Pro" panose="020B0503030403020204"/>
              </a:rPr>
              <a:t>Depth of the </a:t>
            </a:r>
            <a:endParaRPr lang="en-GB" sz="1400" b="1" dirty="0" smtClean="0">
              <a:latin typeface="Myriad Pro" panose="020B0503030403020204"/>
            </a:endParaRPr>
          </a:p>
          <a:p>
            <a:pPr algn="ctr"/>
            <a:r>
              <a:rPr lang="en-GB" sz="1400" b="1" dirty="0" smtClean="0">
                <a:latin typeface="Myriad Pro" panose="020B0503030403020204"/>
              </a:rPr>
              <a:t>embankment</a:t>
            </a:r>
            <a:endParaRPr lang="en-GB" sz="1400" b="1" dirty="0">
              <a:latin typeface="Myriad Pro" panose="020B0503030403020204"/>
            </a:endParaRPr>
          </a:p>
        </p:txBody>
      </p:sp>
      <p:pic>
        <p:nvPicPr>
          <p:cNvPr id="47" name="Picture 46"/>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55663" y="4034290"/>
            <a:ext cx="1846310" cy="1305340"/>
          </a:xfrm>
          <a:prstGeom prst="rect">
            <a:avLst/>
          </a:prstGeom>
        </p:spPr>
      </p:pic>
      <p:sp>
        <p:nvSpPr>
          <p:cNvPr id="26" name="TextBox 25"/>
          <p:cNvSpPr txBox="1"/>
          <p:nvPr/>
        </p:nvSpPr>
        <p:spPr>
          <a:xfrm>
            <a:off x="7709109" y="2805718"/>
            <a:ext cx="4250167" cy="769441"/>
          </a:xfrm>
          <a:prstGeom prst="rect">
            <a:avLst/>
          </a:prstGeom>
          <a:noFill/>
        </p:spPr>
        <p:txBody>
          <a:bodyPr wrap="square" rtlCol="0">
            <a:spAutoFit/>
          </a:bodyPr>
          <a:lstStyle/>
          <a:p>
            <a:pPr algn="ctr"/>
            <a:r>
              <a:rPr lang="en-GB" sz="1600" b="1" dirty="0">
                <a:latin typeface="Myriad Pro" panose="020B0503030403020204"/>
              </a:rPr>
              <a:t>15 M</a:t>
            </a:r>
          </a:p>
          <a:p>
            <a:pPr algn="ctr"/>
            <a:r>
              <a:rPr lang="en-GB" sz="1400" b="1" dirty="0">
                <a:latin typeface="Myriad Pro" panose="020B0503030403020204"/>
              </a:rPr>
              <a:t>Annual </a:t>
            </a:r>
            <a:endParaRPr lang="en-GB" sz="1400" b="1" dirty="0" smtClean="0">
              <a:latin typeface="Myriad Pro" panose="020B0503030403020204"/>
            </a:endParaRPr>
          </a:p>
          <a:p>
            <a:pPr algn="ctr"/>
            <a:r>
              <a:rPr lang="en-GB" sz="1400" b="1" dirty="0" smtClean="0">
                <a:latin typeface="Myriad Pro" panose="020B0503030403020204"/>
              </a:rPr>
              <a:t>Turnover 2018</a:t>
            </a:r>
            <a:endParaRPr lang="en-GB" sz="1400" b="1" dirty="0">
              <a:latin typeface="Myriad Pro" panose="020B0503030403020204"/>
            </a:endParaRPr>
          </a:p>
        </p:txBody>
      </p:sp>
      <p:sp>
        <p:nvSpPr>
          <p:cNvPr id="30" name="TextBox 29"/>
          <p:cNvSpPr txBox="1"/>
          <p:nvPr/>
        </p:nvSpPr>
        <p:spPr>
          <a:xfrm>
            <a:off x="5125460" y="2783685"/>
            <a:ext cx="4250167" cy="769441"/>
          </a:xfrm>
          <a:prstGeom prst="rect">
            <a:avLst/>
          </a:prstGeom>
          <a:noFill/>
        </p:spPr>
        <p:txBody>
          <a:bodyPr wrap="square" rtlCol="0">
            <a:spAutoFit/>
          </a:bodyPr>
          <a:lstStyle/>
          <a:p>
            <a:pPr algn="ctr"/>
            <a:r>
              <a:rPr lang="en-GB" sz="1600" b="1" dirty="0">
                <a:latin typeface="Myriad Pro" panose="020B0503030403020204"/>
              </a:rPr>
              <a:t>3 </a:t>
            </a:r>
          </a:p>
          <a:p>
            <a:pPr algn="ctr"/>
            <a:r>
              <a:rPr lang="lt-LT" sz="1400" b="1" dirty="0" smtClean="0">
                <a:latin typeface="Myriad Pro" panose="020B0503030403020204"/>
              </a:rPr>
              <a:t>Manufacturing</a:t>
            </a:r>
          </a:p>
          <a:p>
            <a:pPr algn="ctr"/>
            <a:r>
              <a:rPr lang="en-GB" sz="1400" b="1" dirty="0" smtClean="0">
                <a:latin typeface="Myriad Pro" panose="020B0503030403020204"/>
              </a:rPr>
              <a:t>sites</a:t>
            </a:r>
            <a:endParaRPr lang="en-GB" sz="1400" b="1" dirty="0">
              <a:latin typeface="Myriad Pro" panose="020B0503030403020204"/>
            </a:endParaRPr>
          </a:p>
        </p:txBody>
      </p:sp>
      <p:pic>
        <p:nvPicPr>
          <p:cNvPr id="2" name="Picture 1"/>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940109" y="1633406"/>
            <a:ext cx="1788168" cy="1264232"/>
          </a:xfrm>
          <a:prstGeom prst="rect">
            <a:avLst/>
          </a:prstGeom>
        </p:spPr>
      </p:pic>
      <p:sp>
        <p:nvSpPr>
          <p:cNvPr id="51" name="Trapezoid 50"/>
          <p:cNvSpPr/>
          <p:nvPr/>
        </p:nvSpPr>
        <p:spPr>
          <a:xfrm>
            <a:off x="-1316316" y="618063"/>
            <a:ext cx="766395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2" name="Trapezoid 51"/>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8"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KEY FACTS</a:t>
            </a:r>
            <a:endParaRPr lang="en-US" sz="2800" b="1" dirty="0">
              <a:solidFill>
                <a:schemeClr val="bg1"/>
              </a:solidFill>
              <a:latin typeface="Myriad Pro" panose="020B0503030403020204" pitchFamily="34" charset="0"/>
            </a:endParaRPr>
          </a:p>
        </p:txBody>
      </p:sp>
      <p:sp>
        <p:nvSpPr>
          <p:cNvPr id="17" name="Trapezoid 16"/>
          <p:cNvSpPr/>
          <p:nvPr/>
        </p:nvSpPr>
        <p:spPr>
          <a:xfrm>
            <a:off x="10433080" y="5815428"/>
            <a:ext cx="5040744"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4" name="Picture 3"/>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6480087" y="1688147"/>
            <a:ext cx="1450478" cy="1025486"/>
          </a:xfrm>
          <a:prstGeom prst="rect">
            <a:avLst/>
          </a:prstGeom>
        </p:spPr>
      </p:pic>
      <p:sp>
        <p:nvSpPr>
          <p:cNvPr id="43" name="Trapezoid 65"/>
          <p:cNvSpPr/>
          <p:nvPr/>
        </p:nvSpPr>
        <p:spPr>
          <a:xfrm rot="10800000">
            <a:off x="2922118" y="1412043"/>
            <a:ext cx="2730534" cy="2282402"/>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5" name="TextBox 64"/>
          <p:cNvSpPr txBox="1"/>
          <p:nvPr/>
        </p:nvSpPr>
        <p:spPr>
          <a:xfrm>
            <a:off x="2343828" y="2821035"/>
            <a:ext cx="4250167" cy="769441"/>
          </a:xfrm>
          <a:prstGeom prst="rect">
            <a:avLst/>
          </a:prstGeom>
          <a:noFill/>
        </p:spPr>
        <p:txBody>
          <a:bodyPr wrap="square" rtlCol="0">
            <a:spAutoFit/>
          </a:bodyPr>
          <a:lstStyle/>
          <a:p>
            <a:pPr algn="ctr"/>
            <a:r>
              <a:rPr lang="en-GB" sz="1600" b="1" dirty="0">
                <a:latin typeface="Myriad Pro" charset="0"/>
                <a:ea typeface="Myriad Pro" charset="0"/>
                <a:cs typeface="Myriad Pro" charset="0"/>
              </a:rPr>
              <a:t>300-500 t</a:t>
            </a:r>
          </a:p>
          <a:p>
            <a:pPr algn="ctr"/>
            <a:r>
              <a:rPr lang="en-GB" sz="1400" b="1" dirty="0">
                <a:latin typeface="Myriad Pro" charset="0"/>
                <a:ea typeface="Myriad Pro" charset="0"/>
                <a:cs typeface="Myriad Pro" charset="0"/>
              </a:rPr>
              <a:t>Production per </a:t>
            </a:r>
            <a:endParaRPr lang="en-GB" sz="1400" b="1" dirty="0" smtClean="0">
              <a:latin typeface="Myriad Pro" charset="0"/>
              <a:ea typeface="Myriad Pro" charset="0"/>
              <a:cs typeface="Myriad Pro" charset="0"/>
            </a:endParaRPr>
          </a:p>
          <a:p>
            <a:pPr algn="ctr"/>
            <a:r>
              <a:rPr lang="en-GB" sz="1400" b="1" dirty="0" smtClean="0">
                <a:latin typeface="Myriad Pro" charset="0"/>
                <a:ea typeface="Myriad Pro" charset="0"/>
                <a:cs typeface="Myriad Pro" charset="0"/>
              </a:rPr>
              <a:t>month</a:t>
            </a:r>
            <a:endParaRPr lang="en-GB" sz="1400" b="1" dirty="0">
              <a:latin typeface="Myriad Pro" charset="0"/>
              <a:ea typeface="Myriad Pro" charset="0"/>
              <a:cs typeface="Myriad Pro" charset="0"/>
            </a:endParaRPr>
          </a:p>
        </p:txBody>
      </p:sp>
      <p:pic>
        <p:nvPicPr>
          <p:cNvPr id="29" name="Picture 28"/>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3619642" y="1545469"/>
            <a:ext cx="1698540" cy="1200866"/>
          </a:xfrm>
          <a:prstGeom prst="rect">
            <a:avLst/>
          </a:prstGeom>
        </p:spPr>
      </p:pic>
      <p:sp>
        <p:nvSpPr>
          <p:cNvPr id="54" name="TextBox 53"/>
          <p:cNvSpPr txBox="1"/>
          <p:nvPr/>
        </p:nvSpPr>
        <p:spPr>
          <a:xfrm>
            <a:off x="7795730" y="5231629"/>
            <a:ext cx="4250167" cy="769441"/>
          </a:xfrm>
          <a:prstGeom prst="rect">
            <a:avLst/>
          </a:prstGeom>
          <a:noFill/>
        </p:spPr>
        <p:txBody>
          <a:bodyPr wrap="square" rtlCol="0">
            <a:spAutoFit/>
          </a:bodyPr>
          <a:lstStyle/>
          <a:p>
            <a:pPr algn="ctr"/>
            <a:r>
              <a:rPr lang="en-GB" sz="1600" b="1" dirty="0">
                <a:latin typeface="Myriad Pro" panose="020B0503030403020204"/>
              </a:rPr>
              <a:t>600 </a:t>
            </a:r>
          </a:p>
          <a:p>
            <a:pPr algn="ctr"/>
            <a:r>
              <a:rPr lang="en-GB" sz="1400" b="1" dirty="0">
                <a:latin typeface="Myriad Pro" panose="020B0503030403020204"/>
              </a:rPr>
              <a:t>Number of </a:t>
            </a:r>
            <a:endParaRPr lang="en-GB" sz="1400" b="1" dirty="0" smtClean="0">
              <a:latin typeface="Myriad Pro" panose="020B0503030403020204"/>
            </a:endParaRPr>
          </a:p>
          <a:p>
            <a:pPr algn="ctr"/>
            <a:r>
              <a:rPr lang="en-GB" sz="1400" b="1" dirty="0" smtClean="0">
                <a:latin typeface="Myriad Pro" panose="020B0503030403020204"/>
              </a:rPr>
              <a:t>employees</a:t>
            </a:r>
            <a:endParaRPr lang="en-GB" sz="1400" b="1" dirty="0">
              <a:latin typeface="Myriad Pro" panose="020B0503030403020204"/>
            </a:endParaRPr>
          </a:p>
        </p:txBody>
      </p:sp>
      <p:pic>
        <p:nvPicPr>
          <p:cNvPr id="7" name="Picture 6"/>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9066034" y="4069950"/>
            <a:ext cx="1536316" cy="1086174"/>
          </a:xfrm>
          <a:prstGeom prst="rect">
            <a:avLst/>
          </a:prstGeom>
        </p:spPr>
      </p:pic>
      <p:pic>
        <p:nvPicPr>
          <p:cNvPr id="31" name="Picture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0726" y="4011372"/>
            <a:ext cx="1684565" cy="1190986"/>
          </a:xfrm>
          <a:prstGeom prst="rect">
            <a:avLst/>
          </a:prstGeom>
        </p:spPr>
      </p:pic>
      <p:sp>
        <p:nvSpPr>
          <p:cNvPr id="32" name="TextBox 31"/>
          <p:cNvSpPr txBox="1"/>
          <p:nvPr/>
        </p:nvSpPr>
        <p:spPr>
          <a:xfrm>
            <a:off x="-238914" y="5268405"/>
            <a:ext cx="4250167" cy="769441"/>
          </a:xfrm>
          <a:prstGeom prst="rect">
            <a:avLst/>
          </a:prstGeom>
          <a:noFill/>
        </p:spPr>
        <p:txBody>
          <a:bodyPr wrap="square" rtlCol="0">
            <a:spAutoFit/>
          </a:bodyPr>
          <a:lstStyle/>
          <a:p>
            <a:pPr algn="ctr"/>
            <a:r>
              <a:rPr lang="lt-LT" sz="1600" b="1" dirty="0" smtClean="0">
                <a:latin typeface="Myriad Pro" panose="020B0503030403020204"/>
              </a:rPr>
              <a:t>100 t</a:t>
            </a:r>
          </a:p>
          <a:p>
            <a:pPr algn="ctr"/>
            <a:r>
              <a:rPr lang="en-GB" sz="1400" b="1" dirty="0" smtClean="0">
                <a:latin typeface="Myriad Pro" panose="020B0503030403020204"/>
              </a:rPr>
              <a:t>Loading </a:t>
            </a:r>
            <a:r>
              <a:rPr lang="en-GB" sz="1400" b="1" dirty="0">
                <a:latin typeface="Myriad Pro" panose="020B0503030403020204"/>
              </a:rPr>
              <a:t>capacity </a:t>
            </a:r>
            <a:endParaRPr lang="en-GB" sz="1400" b="1" dirty="0" smtClean="0">
              <a:latin typeface="Myriad Pro" panose="020B0503030403020204"/>
            </a:endParaRPr>
          </a:p>
          <a:p>
            <a:pPr algn="ctr"/>
            <a:r>
              <a:rPr lang="en-GB" sz="1400" b="1" dirty="0" smtClean="0">
                <a:latin typeface="Myriad Pro" panose="020B0503030403020204"/>
              </a:rPr>
              <a:t>of the</a:t>
            </a:r>
            <a:r>
              <a:rPr lang="lt-LT" sz="1400" b="1" dirty="0" smtClean="0">
                <a:latin typeface="Myriad Pro" panose="020B0503030403020204"/>
              </a:rPr>
              <a:t> outside </a:t>
            </a:r>
            <a:r>
              <a:rPr lang="en-GB" sz="1400" b="1" dirty="0" smtClean="0">
                <a:latin typeface="Myriad Pro" panose="020B0503030403020204"/>
              </a:rPr>
              <a:t>crane</a:t>
            </a:r>
            <a:endParaRPr lang="en-GB" sz="1400" b="1" dirty="0">
              <a:latin typeface="Myriad Pro" panose="020B0503030403020204"/>
            </a:endParaRPr>
          </a:p>
        </p:txBody>
      </p:sp>
    </p:spTree>
    <p:extLst>
      <p:ext uri="{BB962C8B-B14F-4D97-AF65-F5344CB8AC3E}">
        <p14:creationId xmlns:p14="http://schemas.microsoft.com/office/powerpoint/2010/main" val="211797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2000" fill="hold"/>
                                        <p:tgtEl>
                                          <p:spTgt spid="51"/>
                                        </p:tgtEl>
                                        <p:attrNameLst>
                                          <p:attrName>ppt_x</p:attrName>
                                        </p:attrNameLst>
                                      </p:cBhvr>
                                      <p:tavLst>
                                        <p:tav tm="0">
                                          <p:val>
                                            <p:strVal val="0-#ppt_w/2"/>
                                          </p:val>
                                        </p:tav>
                                        <p:tav tm="100000">
                                          <p:val>
                                            <p:strVal val="#ppt_x"/>
                                          </p:val>
                                        </p:tav>
                                      </p:tavLst>
                                    </p:anim>
                                    <p:anim calcmode="lin" valueType="num">
                                      <p:cBhvr additive="base">
                                        <p:cTn id="8" dur="20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2000" fill="hold"/>
                                        <p:tgtEl>
                                          <p:spTgt spid="66"/>
                                        </p:tgtEl>
                                        <p:attrNameLst>
                                          <p:attrName>ppt_x</p:attrName>
                                        </p:attrNameLst>
                                      </p:cBhvr>
                                      <p:tavLst>
                                        <p:tav tm="0">
                                          <p:val>
                                            <p:strVal val="0-#ppt_w/2"/>
                                          </p:val>
                                        </p:tav>
                                        <p:tav tm="100000">
                                          <p:val>
                                            <p:strVal val="#ppt_x"/>
                                          </p:val>
                                        </p:tav>
                                      </p:tavLst>
                                    </p:anim>
                                    <p:anim calcmode="lin" valueType="num">
                                      <p:cBhvr additive="base">
                                        <p:cTn id="12" dur="2000" fill="hold"/>
                                        <p:tgtEl>
                                          <p:spTgt spid="66"/>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2000" fill="hold"/>
                                        <p:tgtEl>
                                          <p:spTgt spid="43"/>
                                        </p:tgtEl>
                                        <p:attrNameLst>
                                          <p:attrName>ppt_x</p:attrName>
                                        </p:attrNameLst>
                                      </p:cBhvr>
                                      <p:tavLst>
                                        <p:tav tm="0">
                                          <p:val>
                                            <p:strVal val="0-#ppt_w/2"/>
                                          </p:val>
                                        </p:tav>
                                        <p:tav tm="100000">
                                          <p:val>
                                            <p:strVal val="#ppt_x"/>
                                          </p:val>
                                        </p:tav>
                                      </p:tavLst>
                                    </p:anim>
                                    <p:anim calcmode="lin" valueType="num">
                                      <p:cBhvr additive="base">
                                        <p:cTn id="16" dur="20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2000" fill="hold"/>
                                        <p:tgtEl>
                                          <p:spTgt spid="44"/>
                                        </p:tgtEl>
                                        <p:attrNameLst>
                                          <p:attrName>ppt_x</p:attrName>
                                        </p:attrNameLst>
                                      </p:cBhvr>
                                      <p:tavLst>
                                        <p:tav tm="0">
                                          <p:val>
                                            <p:strVal val="0-#ppt_w/2"/>
                                          </p:val>
                                        </p:tav>
                                        <p:tav tm="100000">
                                          <p:val>
                                            <p:strVal val="#ppt_x"/>
                                          </p:val>
                                        </p:tav>
                                      </p:tavLst>
                                    </p:anim>
                                    <p:anim calcmode="lin" valueType="num">
                                      <p:cBhvr additive="base">
                                        <p:cTn id="20" dur="2000" fill="hold"/>
                                        <p:tgtEl>
                                          <p:spTgt spid="44"/>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2000" fill="hold"/>
                                        <p:tgtEl>
                                          <p:spTgt spid="45"/>
                                        </p:tgtEl>
                                        <p:attrNameLst>
                                          <p:attrName>ppt_x</p:attrName>
                                        </p:attrNameLst>
                                      </p:cBhvr>
                                      <p:tavLst>
                                        <p:tav tm="0">
                                          <p:val>
                                            <p:strVal val="0-#ppt_w/2"/>
                                          </p:val>
                                        </p:tav>
                                        <p:tav tm="100000">
                                          <p:val>
                                            <p:strVal val="#ppt_x"/>
                                          </p:val>
                                        </p:tav>
                                      </p:tavLst>
                                    </p:anim>
                                    <p:anim calcmode="lin" valueType="num">
                                      <p:cBhvr additive="base">
                                        <p:cTn id="24" dur="2000" fill="hold"/>
                                        <p:tgtEl>
                                          <p:spTgt spid="45"/>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2000" fill="hold"/>
                                        <p:tgtEl>
                                          <p:spTgt spid="50"/>
                                        </p:tgtEl>
                                        <p:attrNameLst>
                                          <p:attrName>ppt_x</p:attrName>
                                        </p:attrNameLst>
                                      </p:cBhvr>
                                      <p:tavLst>
                                        <p:tav tm="0">
                                          <p:val>
                                            <p:strVal val="0-#ppt_w/2"/>
                                          </p:val>
                                        </p:tav>
                                        <p:tav tm="100000">
                                          <p:val>
                                            <p:strVal val="#ppt_x"/>
                                          </p:val>
                                        </p:tav>
                                      </p:tavLst>
                                    </p:anim>
                                    <p:anim calcmode="lin" valueType="num">
                                      <p:cBhvr additive="base">
                                        <p:cTn id="28" dur="2000" fill="hold"/>
                                        <p:tgtEl>
                                          <p:spTgt spid="50"/>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2000" fill="hold"/>
                                        <p:tgtEl>
                                          <p:spTgt spid="53"/>
                                        </p:tgtEl>
                                        <p:attrNameLst>
                                          <p:attrName>ppt_x</p:attrName>
                                        </p:attrNameLst>
                                      </p:cBhvr>
                                      <p:tavLst>
                                        <p:tav tm="0">
                                          <p:val>
                                            <p:strVal val="0-#ppt_w/2"/>
                                          </p:val>
                                        </p:tav>
                                        <p:tav tm="100000">
                                          <p:val>
                                            <p:strVal val="#ppt_x"/>
                                          </p:val>
                                        </p:tav>
                                      </p:tavLst>
                                    </p:anim>
                                    <p:anim calcmode="lin" valueType="num">
                                      <p:cBhvr additive="base">
                                        <p:cTn id="32" dur="2000" fill="hold"/>
                                        <p:tgtEl>
                                          <p:spTgt spid="53"/>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2000" fill="hold"/>
                                        <p:tgtEl>
                                          <p:spTgt spid="48"/>
                                        </p:tgtEl>
                                        <p:attrNameLst>
                                          <p:attrName>ppt_x</p:attrName>
                                        </p:attrNameLst>
                                      </p:cBhvr>
                                      <p:tavLst>
                                        <p:tav tm="0">
                                          <p:val>
                                            <p:strVal val="0-#ppt_w/2"/>
                                          </p:val>
                                        </p:tav>
                                        <p:tav tm="100000">
                                          <p:val>
                                            <p:strVal val="#ppt_x"/>
                                          </p:val>
                                        </p:tav>
                                      </p:tavLst>
                                    </p:anim>
                                    <p:anim calcmode="lin" valueType="num">
                                      <p:cBhvr additive="base">
                                        <p:cTn id="36" dur="20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2000" fill="hold"/>
                                        <p:tgtEl>
                                          <p:spTgt spid="49"/>
                                        </p:tgtEl>
                                        <p:attrNameLst>
                                          <p:attrName>ppt_x</p:attrName>
                                        </p:attrNameLst>
                                      </p:cBhvr>
                                      <p:tavLst>
                                        <p:tav tm="0">
                                          <p:val>
                                            <p:strVal val="0-#ppt_w/2"/>
                                          </p:val>
                                        </p:tav>
                                        <p:tav tm="100000">
                                          <p:val>
                                            <p:strVal val="#ppt_x"/>
                                          </p:val>
                                        </p:tav>
                                      </p:tavLst>
                                    </p:anim>
                                    <p:anim calcmode="lin" valueType="num">
                                      <p:cBhvr additive="base">
                                        <p:cTn id="40" dur="20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3" grpId="0" animBg="1"/>
      <p:bldP spid="44" grpId="0" animBg="1"/>
      <p:bldP spid="45" grpId="0" animBg="1"/>
      <p:bldP spid="66" grpId="0" animBg="1"/>
      <p:bldP spid="51"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5573010" y="1404905"/>
            <a:ext cx="6265746" cy="5189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04867" y="100739"/>
            <a:ext cx="4907821"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8" name="Trapezoid 17"/>
          <p:cNvSpPr/>
          <p:nvPr/>
        </p:nvSpPr>
        <p:spPr>
          <a:xfrm>
            <a:off x="-1316316" y="618063"/>
            <a:ext cx="766395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WORKSHOPS</a:t>
            </a:r>
            <a:endParaRPr lang="en-US" sz="2800" b="1" dirty="0">
              <a:solidFill>
                <a:schemeClr val="bg1"/>
              </a:solidFill>
              <a:latin typeface="Myriad Pro" panose="020B0503030403020204" pitchFamily="34" charset="0"/>
            </a:endParaRPr>
          </a:p>
        </p:txBody>
      </p:sp>
      <p:pic>
        <p:nvPicPr>
          <p:cNvPr id="9" name="Picture 8"/>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633331" y="1464860"/>
            <a:ext cx="6145104" cy="5069712"/>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66108" y="1866545"/>
            <a:ext cx="377952" cy="609600"/>
          </a:xfrm>
          <a:prstGeom prst="rect">
            <a:avLst/>
          </a:prstGeom>
        </p:spPr>
      </p:pic>
      <p:sp>
        <p:nvSpPr>
          <p:cNvPr id="11" name="TextBox 10"/>
          <p:cNvSpPr txBox="1"/>
          <p:nvPr/>
        </p:nvSpPr>
        <p:spPr>
          <a:xfrm>
            <a:off x="821551" y="2014725"/>
            <a:ext cx="4831772" cy="400110"/>
          </a:xfrm>
          <a:prstGeom prst="rect">
            <a:avLst/>
          </a:prstGeom>
          <a:noFill/>
        </p:spPr>
        <p:txBody>
          <a:bodyPr wrap="none" rtlCol="0">
            <a:spAutoFit/>
          </a:bodyPr>
          <a:lstStyle/>
          <a:p>
            <a:r>
              <a:rPr lang="en-US" sz="2000" dirty="0" smtClean="0">
                <a:latin typeface="Myriad Pro" charset="0"/>
                <a:ea typeface="Myriad Pro" charset="0"/>
                <a:cs typeface="Myriad Pro" charset="0"/>
              </a:rPr>
              <a:t>FIRST</a:t>
            </a:r>
            <a:r>
              <a:rPr lang="lt-LT" sz="2000" dirty="0" smtClean="0">
                <a:latin typeface="Myriad Pro" charset="0"/>
                <a:ea typeface="Myriad Pro" charset="0"/>
                <a:cs typeface="Myriad Pro" charset="0"/>
              </a:rPr>
              <a:t> </a:t>
            </a:r>
            <a:r>
              <a:rPr lang="en-US" sz="2000" dirty="0" smtClean="0">
                <a:latin typeface="Myriad Pro" charset="0"/>
                <a:ea typeface="Myriad Pro" charset="0"/>
                <a:cs typeface="Myriad Pro" charset="0"/>
              </a:rPr>
              <a:t>AND SECOND WORKSHOPS,  2000 m</a:t>
            </a:r>
            <a:r>
              <a:rPr lang="en-US" sz="2000" baseline="30000" dirty="0" smtClean="0">
                <a:latin typeface="Myriad Pro" charset="0"/>
                <a:ea typeface="Myriad Pro" charset="0"/>
                <a:cs typeface="Myriad Pro" charset="0"/>
              </a:rPr>
              <a:t>2</a:t>
            </a:r>
            <a:endParaRPr lang="en-US" sz="2000" baseline="30000" dirty="0">
              <a:latin typeface="Myriad Pro" charset="0"/>
              <a:ea typeface="Myriad Pro" charset="0"/>
              <a:cs typeface="Myriad Pro"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636526" y="3398728"/>
            <a:ext cx="377952" cy="609600"/>
          </a:xfrm>
          <a:prstGeom prst="rect">
            <a:avLst/>
          </a:prstGeom>
        </p:spPr>
      </p:pic>
      <p:sp>
        <p:nvSpPr>
          <p:cNvPr id="13" name="TextBox 12"/>
          <p:cNvSpPr txBox="1"/>
          <p:nvPr/>
        </p:nvSpPr>
        <p:spPr>
          <a:xfrm>
            <a:off x="838200" y="3571965"/>
            <a:ext cx="3124573" cy="400110"/>
          </a:xfrm>
          <a:prstGeom prst="rect">
            <a:avLst/>
          </a:prstGeom>
          <a:noFill/>
        </p:spPr>
        <p:txBody>
          <a:bodyPr wrap="none" rtlCol="0">
            <a:spAutoFit/>
          </a:bodyPr>
          <a:lstStyle/>
          <a:p>
            <a:r>
              <a:rPr lang="en-US" sz="2000" dirty="0" smtClean="0">
                <a:latin typeface="Myriad Pro" charset="0"/>
                <a:ea typeface="Myriad Pro" charset="0"/>
                <a:cs typeface="Myriad Pro" charset="0"/>
              </a:rPr>
              <a:t>NEW WORKSHOP,  3500 </a:t>
            </a:r>
            <a:r>
              <a:rPr lang="en-US" sz="2000" dirty="0">
                <a:latin typeface="Myriad Pro" charset="0"/>
                <a:ea typeface="Myriad Pro" charset="0"/>
                <a:cs typeface="Myriad Pro" charset="0"/>
              </a:rPr>
              <a:t>m</a:t>
            </a:r>
            <a:r>
              <a:rPr lang="en-US" sz="2000" baseline="30000" dirty="0">
                <a:latin typeface="Myriad Pro" charset="0"/>
                <a:ea typeface="Myriad Pro" charset="0"/>
                <a:cs typeface="Myriad Pro" charset="0"/>
              </a:rPr>
              <a:t>2</a:t>
            </a:r>
            <a:endParaRPr lang="en-US" sz="2000" dirty="0">
              <a:latin typeface="Myriad Pro" charset="0"/>
              <a:ea typeface="Myriad Pro" charset="0"/>
              <a:cs typeface="Myriad Pro" charset="0"/>
            </a:endParaRPr>
          </a:p>
        </p:txBody>
      </p:sp>
      <p:pic>
        <p:nvPicPr>
          <p:cNvPr id="14" name="Picture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37667" y="5231296"/>
            <a:ext cx="377952" cy="609600"/>
          </a:xfrm>
          <a:prstGeom prst="rect">
            <a:avLst/>
          </a:prstGeom>
        </p:spPr>
      </p:pic>
      <p:sp>
        <p:nvSpPr>
          <p:cNvPr id="15" name="TextBox 14"/>
          <p:cNvSpPr txBox="1"/>
          <p:nvPr/>
        </p:nvSpPr>
        <p:spPr>
          <a:xfrm>
            <a:off x="838200" y="5404533"/>
            <a:ext cx="3278462" cy="400110"/>
          </a:xfrm>
          <a:prstGeom prst="rect">
            <a:avLst/>
          </a:prstGeom>
          <a:noFill/>
        </p:spPr>
        <p:txBody>
          <a:bodyPr wrap="none" rtlCol="0">
            <a:spAutoFit/>
          </a:bodyPr>
          <a:lstStyle/>
          <a:p>
            <a:r>
              <a:rPr lang="en-US" sz="2000" dirty="0" smtClean="0">
                <a:latin typeface="Myriad Pro" charset="0"/>
                <a:ea typeface="Myriad Pro" charset="0"/>
                <a:cs typeface="Myriad Pro" charset="0"/>
              </a:rPr>
              <a:t>THIRD </a:t>
            </a:r>
            <a:r>
              <a:rPr lang="en-US" sz="2000" dirty="0">
                <a:latin typeface="Myriad Pro" charset="0"/>
                <a:ea typeface="Myriad Pro" charset="0"/>
                <a:cs typeface="Myriad Pro" charset="0"/>
              </a:rPr>
              <a:t>WORKSHOP ,  </a:t>
            </a:r>
            <a:r>
              <a:rPr lang="en-US" sz="2000" dirty="0" smtClean="0">
                <a:latin typeface="Myriad Pro" charset="0"/>
                <a:ea typeface="Myriad Pro" charset="0"/>
                <a:cs typeface="Myriad Pro" charset="0"/>
              </a:rPr>
              <a:t>1000 </a:t>
            </a:r>
            <a:r>
              <a:rPr lang="en-US" sz="2000" dirty="0">
                <a:latin typeface="Myriad Pro" charset="0"/>
                <a:ea typeface="Myriad Pro" charset="0"/>
                <a:cs typeface="Myriad Pro" charset="0"/>
              </a:rPr>
              <a:t>m</a:t>
            </a:r>
            <a:r>
              <a:rPr lang="en-US" sz="2000" baseline="30000" dirty="0">
                <a:latin typeface="Myriad Pro" charset="0"/>
                <a:ea typeface="Myriad Pro" charset="0"/>
                <a:cs typeface="Myriad Pro" charset="0"/>
              </a:rPr>
              <a:t>2</a:t>
            </a:r>
            <a:endParaRPr lang="en-US" sz="2000" dirty="0">
              <a:latin typeface="Myriad Pro" charset="0"/>
              <a:ea typeface="Myriad Pro" charset="0"/>
              <a:cs typeface="Myriad Pro" charset="0"/>
            </a:endParaRPr>
          </a:p>
        </p:txBody>
      </p:sp>
      <p:sp>
        <p:nvSpPr>
          <p:cNvPr id="20" name="Trapezoid 19"/>
          <p:cNvSpPr/>
          <p:nvPr/>
        </p:nvSpPr>
        <p:spPr>
          <a:xfrm rot="5400000">
            <a:off x="9551580" y="6259660"/>
            <a:ext cx="4285375"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22" name="Group 21"/>
          <p:cNvGrpSpPr/>
          <p:nvPr/>
        </p:nvGrpSpPr>
        <p:grpSpPr>
          <a:xfrm>
            <a:off x="941832" y="2432443"/>
            <a:ext cx="5840527" cy="111924"/>
            <a:chOff x="941832" y="2619120"/>
            <a:chExt cx="5840527" cy="111924"/>
          </a:xfrm>
        </p:grpSpPr>
        <p:cxnSp>
          <p:nvCxnSpPr>
            <p:cNvPr id="6" name="Straight Connector 5"/>
            <p:cNvCxnSpPr/>
            <p:nvPr/>
          </p:nvCxnSpPr>
          <p:spPr>
            <a:xfrm>
              <a:off x="941832" y="2672110"/>
              <a:ext cx="572427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flipH="1">
              <a:off x="6670435" y="2619120"/>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4" name="Straight Connector 23"/>
          <p:cNvCxnSpPr/>
          <p:nvPr/>
        </p:nvCxnSpPr>
        <p:spPr>
          <a:xfrm>
            <a:off x="941832" y="4042673"/>
            <a:ext cx="969984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flipH="1">
            <a:off x="10646006" y="3989683"/>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941832" y="5784934"/>
            <a:ext cx="7018398" cy="111924"/>
            <a:chOff x="-236039" y="2619120"/>
            <a:chExt cx="7018398" cy="111924"/>
          </a:xfrm>
        </p:grpSpPr>
        <p:cxnSp>
          <p:nvCxnSpPr>
            <p:cNvPr id="27" name="Straight Connector 26"/>
            <p:cNvCxnSpPr/>
            <p:nvPr/>
          </p:nvCxnSpPr>
          <p:spPr>
            <a:xfrm>
              <a:off x="-236039" y="2672110"/>
              <a:ext cx="690214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flipH="1">
              <a:off x="6670435" y="2619120"/>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0826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1"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1000"/>
                                        <p:tgtEl>
                                          <p:spTgt spid="9"/>
                                        </p:tgtEl>
                                      </p:cBhvr>
                                    </p:animEffect>
                                  </p:childTnLst>
                                </p:cTn>
                              </p:par>
                            </p:childTnLst>
                          </p:cTn>
                        </p:par>
                        <p:par>
                          <p:cTn id="13" fill="hold">
                            <p:stCondLst>
                              <p:cond delay="3000"/>
                            </p:stCondLst>
                            <p:childTnLst>
                              <p:par>
                                <p:cTn id="14" presetID="53" presetClass="entr" presetSubtype="16" fill="hold" nodeType="afterEffect">
                                  <p:stCondLst>
                                    <p:cond delay="100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fltVal val="0"/>
                                          </p:val>
                                        </p:tav>
                                        <p:tav tm="100000">
                                          <p:val>
                                            <p:strVal val="#ppt_w"/>
                                          </p:val>
                                        </p:tav>
                                      </p:tavLst>
                                    </p:anim>
                                    <p:anim calcmode="lin" valueType="num">
                                      <p:cBhvr>
                                        <p:cTn id="17" dur="1000" fill="hold"/>
                                        <p:tgtEl>
                                          <p:spTgt spid="10"/>
                                        </p:tgtEl>
                                        <p:attrNameLst>
                                          <p:attrName>ppt_h</p:attrName>
                                        </p:attrNameLst>
                                      </p:cBhvr>
                                      <p:tavLst>
                                        <p:tav tm="0">
                                          <p:val>
                                            <p:fltVal val="0"/>
                                          </p:val>
                                        </p:tav>
                                        <p:tav tm="100000">
                                          <p:val>
                                            <p:strVal val="#ppt_h"/>
                                          </p:val>
                                        </p:tav>
                                      </p:tavLst>
                                    </p:anim>
                                    <p:animEffect transition="in" filter="fade">
                                      <p:cBhvr>
                                        <p:cTn id="18" dur="1000"/>
                                        <p:tgtEl>
                                          <p:spTgt spid="10"/>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Effect transition="in" filter="fade">
                                      <p:cBhvr>
                                        <p:cTn id="23" dur="1000"/>
                                        <p:tgtEl>
                                          <p:spTgt spid="11"/>
                                        </p:tgtEl>
                                      </p:cBhvr>
                                    </p:animEffect>
                                  </p:childTnLst>
                                </p:cTn>
                              </p:par>
                            </p:childTnLst>
                          </p:cTn>
                        </p:par>
                        <p:par>
                          <p:cTn id="24" fill="hold">
                            <p:stCondLst>
                              <p:cond delay="5000"/>
                            </p:stCondLst>
                            <p:childTnLst>
                              <p:par>
                                <p:cTn id="25" presetID="53" presetClass="entr" presetSubtype="16" fill="hold" nodeType="after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fltVal val="0"/>
                                          </p:val>
                                        </p:tav>
                                        <p:tav tm="100000">
                                          <p:val>
                                            <p:strVal val="#ppt_w"/>
                                          </p:val>
                                        </p:tav>
                                      </p:tavLst>
                                    </p:anim>
                                    <p:anim calcmode="lin" valueType="num">
                                      <p:cBhvr>
                                        <p:cTn id="28" dur="1000" fill="hold"/>
                                        <p:tgtEl>
                                          <p:spTgt spid="12"/>
                                        </p:tgtEl>
                                        <p:attrNameLst>
                                          <p:attrName>ppt_h</p:attrName>
                                        </p:attrNameLst>
                                      </p:cBhvr>
                                      <p:tavLst>
                                        <p:tav tm="0">
                                          <p:val>
                                            <p:fltVal val="0"/>
                                          </p:val>
                                        </p:tav>
                                        <p:tav tm="100000">
                                          <p:val>
                                            <p:strVal val="#ppt_h"/>
                                          </p:val>
                                        </p:tav>
                                      </p:tavLst>
                                    </p:anim>
                                    <p:animEffect transition="in" filter="fade">
                                      <p:cBhvr>
                                        <p:cTn id="29" dur="1000"/>
                                        <p:tgtEl>
                                          <p:spTgt spid="12"/>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fltVal val="0"/>
                                          </p:val>
                                        </p:tav>
                                        <p:tav tm="100000">
                                          <p:val>
                                            <p:strVal val="#ppt_w"/>
                                          </p:val>
                                        </p:tav>
                                      </p:tavLst>
                                    </p:anim>
                                    <p:anim calcmode="lin" valueType="num">
                                      <p:cBhvr>
                                        <p:cTn id="33" dur="1000" fill="hold"/>
                                        <p:tgtEl>
                                          <p:spTgt spid="13"/>
                                        </p:tgtEl>
                                        <p:attrNameLst>
                                          <p:attrName>ppt_h</p:attrName>
                                        </p:attrNameLst>
                                      </p:cBhvr>
                                      <p:tavLst>
                                        <p:tav tm="0">
                                          <p:val>
                                            <p:fltVal val="0"/>
                                          </p:val>
                                        </p:tav>
                                        <p:tav tm="100000">
                                          <p:val>
                                            <p:strVal val="#ppt_h"/>
                                          </p:val>
                                        </p:tav>
                                      </p:tavLst>
                                    </p:anim>
                                    <p:animEffect transition="in" filter="fade">
                                      <p:cBhvr>
                                        <p:cTn id="34" dur="1000"/>
                                        <p:tgtEl>
                                          <p:spTgt spid="13"/>
                                        </p:tgtEl>
                                      </p:cBhvr>
                                    </p:animEffect>
                                  </p:childTnLst>
                                </p:cTn>
                              </p:par>
                            </p:childTnLst>
                          </p:cTn>
                        </p:par>
                        <p:par>
                          <p:cTn id="35" fill="hold">
                            <p:stCondLst>
                              <p:cond delay="7000"/>
                            </p:stCondLst>
                            <p:childTnLst>
                              <p:par>
                                <p:cTn id="36" presetID="53" presetClass="entr" presetSubtype="16" fill="hold" nodeType="afterEffect">
                                  <p:stCondLst>
                                    <p:cond delay="1000"/>
                                  </p:stCondLst>
                                  <p:childTnLst>
                                    <p:set>
                                      <p:cBhvr>
                                        <p:cTn id="37" dur="1" fill="hold">
                                          <p:stCondLst>
                                            <p:cond delay="0"/>
                                          </p:stCondLst>
                                        </p:cTn>
                                        <p:tgtEl>
                                          <p:spTgt spid="14"/>
                                        </p:tgtEl>
                                        <p:attrNameLst>
                                          <p:attrName>style.visibility</p:attrName>
                                        </p:attrNameLst>
                                      </p:cBhvr>
                                      <p:to>
                                        <p:strVal val="visible"/>
                                      </p:to>
                                    </p:set>
                                    <p:anim calcmode="lin" valueType="num">
                                      <p:cBhvr>
                                        <p:cTn id="38" dur="1000" fill="hold"/>
                                        <p:tgtEl>
                                          <p:spTgt spid="14"/>
                                        </p:tgtEl>
                                        <p:attrNameLst>
                                          <p:attrName>ppt_w</p:attrName>
                                        </p:attrNameLst>
                                      </p:cBhvr>
                                      <p:tavLst>
                                        <p:tav tm="0">
                                          <p:val>
                                            <p:fltVal val="0"/>
                                          </p:val>
                                        </p:tav>
                                        <p:tav tm="100000">
                                          <p:val>
                                            <p:strVal val="#ppt_w"/>
                                          </p:val>
                                        </p:tav>
                                      </p:tavLst>
                                    </p:anim>
                                    <p:anim calcmode="lin" valueType="num">
                                      <p:cBhvr>
                                        <p:cTn id="39" dur="1000" fill="hold"/>
                                        <p:tgtEl>
                                          <p:spTgt spid="14"/>
                                        </p:tgtEl>
                                        <p:attrNameLst>
                                          <p:attrName>ppt_h</p:attrName>
                                        </p:attrNameLst>
                                      </p:cBhvr>
                                      <p:tavLst>
                                        <p:tav tm="0">
                                          <p:val>
                                            <p:fltVal val="0"/>
                                          </p:val>
                                        </p:tav>
                                        <p:tav tm="100000">
                                          <p:val>
                                            <p:strVal val="#ppt_h"/>
                                          </p:val>
                                        </p:tav>
                                      </p:tavLst>
                                    </p:anim>
                                    <p:animEffect transition="in" filter="fade">
                                      <p:cBhvr>
                                        <p:cTn id="40" dur="1000"/>
                                        <p:tgtEl>
                                          <p:spTgt spid="14"/>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1000" fill="hold"/>
                                        <p:tgtEl>
                                          <p:spTgt spid="15"/>
                                        </p:tgtEl>
                                        <p:attrNameLst>
                                          <p:attrName>ppt_w</p:attrName>
                                        </p:attrNameLst>
                                      </p:cBhvr>
                                      <p:tavLst>
                                        <p:tav tm="0">
                                          <p:val>
                                            <p:fltVal val="0"/>
                                          </p:val>
                                        </p:tav>
                                        <p:tav tm="100000">
                                          <p:val>
                                            <p:strVal val="#ppt_w"/>
                                          </p:val>
                                        </p:tav>
                                      </p:tavLst>
                                    </p:anim>
                                    <p:anim calcmode="lin" valueType="num">
                                      <p:cBhvr>
                                        <p:cTn id="44" dur="1000" fill="hold"/>
                                        <p:tgtEl>
                                          <p:spTgt spid="15"/>
                                        </p:tgtEl>
                                        <p:attrNameLst>
                                          <p:attrName>ppt_h</p:attrName>
                                        </p:attrNameLst>
                                      </p:cBhvr>
                                      <p:tavLst>
                                        <p:tav tm="0">
                                          <p:val>
                                            <p:fltVal val="0"/>
                                          </p:val>
                                        </p:tav>
                                        <p:tav tm="100000">
                                          <p:val>
                                            <p:strVal val="#ppt_h"/>
                                          </p:val>
                                        </p:tav>
                                      </p:tavLst>
                                    </p:anim>
                                    <p:animEffect transition="in" filter="fade">
                                      <p:cBhvr>
                                        <p:cTn id="4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p:bldP spid="13"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31141" y="-186267"/>
            <a:ext cx="12854282" cy="7230534"/>
          </a:xfrm>
          <a:prstGeom prst="rect">
            <a:avLst/>
          </a:prstGeom>
        </p:spPr>
      </p:pic>
      <p:sp>
        <p:nvSpPr>
          <p:cNvPr id="66" name="Trapezoid 65"/>
          <p:cNvSpPr/>
          <p:nvPr/>
        </p:nvSpPr>
        <p:spPr>
          <a:xfrm>
            <a:off x="-509783" y="1484763"/>
            <a:ext cx="7333916" cy="2434980"/>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1" name="Trapezoid 50"/>
          <p:cNvSpPr/>
          <p:nvPr/>
        </p:nvSpPr>
        <p:spPr>
          <a:xfrm>
            <a:off x="-1316316" y="618063"/>
            <a:ext cx="766395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2" name="Trapezoid 51"/>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8"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SECTORS</a:t>
            </a:r>
            <a:endParaRPr lang="en-US" sz="2800" b="1" dirty="0">
              <a:solidFill>
                <a:schemeClr val="bg1"/>
              </a:solidFill>
              <a:latin typeface="Myriad Pro" panose="020B0503030403020204" pitchFamily="34" charset="0"/>
            </a:endParaRPr>
          </a:p>
        </p:txBody>
      </p:sp>
      <p:sp>
        <p:nvSpPr>
          <p:cNvPr id="31" name="Trapezoid 65"/>
          <p:cNvSpPr/>
          <p:nvPr/>
        </p:nvSpPr>
        <p:spPr>
          <a:xfrm rot="10800000">
            <a:off x="5560409" y="1484763"/>
            <a:ext cx="7141374" cy="2434980"/>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2" name="Trapezoid 65"/>
          <p:cNvSpPr/>
          <p:nvPr/>
        </p:nvSpPr>
        <p:spPr>
          <a:xfrm>
            <a:off x="-509783" y="4117083"/>
            <a:ext cx="7333916" cy="2385788"/>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4" name="Trapezoid 65"/>
          <p:cNvSpPr/>
          <p:nvPr/>
        </p:nvSpPr>
        <p:spPr>
          <a:xfrm rot="10800000">
            <a:off x="5560409" y="4117083"/>
            <a:ext cx="7141374" cy="2385788"/>
          </a:xfrm>
          <a:custGeom>
            <a:avLst/>
            <a:gdLst>
              <a:gd name="connsiteX0" fmla="*/ 0 w 7663953"/>
              <a:gd name="connsiteY0" fmla="*/ 1493803 h 1493803"/>
              <a:gd name="connsiteX1" fmla="*/ 373451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0 w 7663953"/>
              <a:gd name="connsiteY0" fmla="*/ 1493803 h 1493803"/>
              <a:gd name="connsiteX1" fmla="*/ 5123682 w 7663953"/>
              <a:gd name="connsiteY1" fmla="*/ 0 h 1493803"/>
              <a:gd name="connsiteX2" fmla="*/ 7290502 w 7663953"/>
              <a:gd name="connsiteY2" fmla="*/ 0 h 1493803"/>
              <a:gd name="connsiteX3" fmla="*/ 7663953 w 7663953"/>
              <a:gd name="connsiteY3" fmla="*/ 1493803 h 1493803"/>
              <a:gd name="connsiteX4" fmla="*/ 0 w 7663953"/>
              <a:gd name="connsiteY4" fmla="*/ 1493803 h 1493803"/>
              <a:gd name="connsiteX0" fmla="*/ 6257 w 2540271"/>
              <a:gd name="connsiteY0" fmla="*/ 1501552 h 1501552"/>
              <a:gd name="connsiteX1" fmla="*/ 0 w 2540271"/>
              <a:gd name="connsiteY1" fmla="*/ 0 h 1501552"/>
              <a:gd name="connsiteX2" fmla="*/ 2166820 w 2540271"/>
              <a:gd name="connsiteY2" fmla="*/ 0 h 1501552"/>
              <a:gd name="connsiteX3" fmla="*/ 2540271 w 2540271"/>
              <a:gd name="connsiteY3" fmla="*/ 1493803 h 1501552"/>
              <a:gd name="connsiteX4" fmla="*/ 6257 w 2540271"/>
              <a:gd name="connsiteY4" fmla="*/ 1501552 h 1501552"/>
              <a:gd name="connsiteX0" fmla="*/ 5 w 2534019"/>
              <a:gd name="connsiteY0" fmla="*/ 1501552 h 1501552"/>
              <a:gd name="connsiteX1" fmla="*/ 755735 w 2534019"/>
              <a:gd name="connsiteY1" fmla="*/ 0 h 1501552"/>
              <a:gd name="connsiteX2" fmla="*/ 2160568 w 2534019"/>
              <a:gd name="connsiteY2" fmla="*/ 0 h 1501552"/>
              <a:gd name="connsiteX3" fmla="*/ 2534019 w 2534019"/>
              <a:gd name="connsiteY3" fmla="*/ 1493803 h 1501552"/>
              <a:gd name="connsiteX4" fmla="*/ 5 w 2534019"/>
              <a:gd name="connsiteY4" fmla="*/ 1501552 h 1501552"/>
              <a:gd name="connsiteX0" fmla="*/ 228 w 1787344"/>
              <a:gd name="connsiteY0" fmla="*/ 1494007 h 1494007"/>
              <a:gd name="connsiteX1" fmla="*/ 9060 w 1787344"/>
              <a:gd name="connsiteY1" fmla="*/ 0 h 1494007"/>
              <a:gd name="connsiteX2" fmla="*/ 1413893 w 1787344"/>
              <a:gd name="connsiteY2" fmla="*/ 0 h 1494007"/>
              <a:gd name="connsiteX3" fmla="*/ 1787344 w 1787344"/>
              <a:gd name="connsiteY3" fmla="*/ 1493803 h 1494007"/>
              <a:gd name="connsiteX4" fmla="*/ 228 w 1787344"/>
              <a:gd name="connsiteY4" fmla="*/ 1494007 h 1494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7344" h="1494007">
                <a:moveTo>
                  <a:pt x="228" y="1494007"/>
                </a:moveTo>
                <a:cubicBezTo>
                  <a:pt x="-1858" y="993490"/>
                  <a:pt x="11146" y="500517"/>
                  <a:pt x="9060" y="0"/>
                </a:cubicBezTo>
                <a:lnTo>
                  <a:pt x="1413893" y="0"/>
                </a:lnTo>
                <a:lnTo>
                  <a:pt x="1787344" y="1493803"/>
                </a:lnTo>
                <a:lnTo>
                  <a:pt x="228" y="1494007"/>
                </a:lnTo>
                <a:close/>
              </a:path>
            </a:pathLst>
          </a:custGeom>
          <a:solidFill>
            <a:srgbClr val="FFFFFF">
              <a:alpha val="69804"/>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5" name="Title 1"/>
          <p:cNvSpPr txBox="1">
            <a:spLocks/>
          </p:cNvSpPr>
          <p:nvPr/>
        </p:nvSpPr>
        <p:spPr>
          <a:xfrm>
            <a:off x="878770" y="2241372"/>
            <a:ext cx="5217230" cy="1119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dirty="0" smtClean="0">
                <a:latin typeface="Myriad Pro" charset="0"/>
                <a:ea typeface="Myriad Pro" charset="0"/>
                <a:cs typeface="Myriad Pro" charset="0"/>
              </a:rPr>
              <a:t>SHIPBUILDING </a:t>
            </a:r>
            <a:r>
              <a:rPr lang="en-US" sz="4800" dirty="0" smtClean="0">
                <a:latin typeface="Myriad Pro" charset="0"/>
                <a:ea typeface="Myriad Pro" charset="0"/>
                <a:cs typeface="Myriad Pro" charset="0"/>
              </a:rPr>
              <a:t>&amp; </a:t>
            </a:r>
            <a:r>
              <a:rPr lang="lt-LT" sz="4800" dirty="0" smtClean="0">
                <a:latin typeface="Myriad Pro" charset="0"/>
                <a:ea typeface="Myriad Pro" charset="0"/>
                <a:cs typeface="Myriad Pro" charset="0"/>
              </a:rPr>
              <a:t>MODERNIZATION</a:t>
            </a:r>
            <a:endParaRPr lang="en-GB" sz="4800" dirty="0">
              <a:latin typeface="Myriad Pro" charset="0"/>
              <a:ea typeface="Myriad Pro" charset="0"/>
              <a:cs typeface="Myriad Pro" charset="0"/>
            </a:endParaRPr>
          </a:p>
        </p:txBody>
      </p:sp>
      <p:sp>
        <p:nvSpPr>
          <p:cNvPr id="36" name="Title 1"/>
          <p:cNvSpPr txBox="1">
            <a:spLocks/>
          </p:cNvSpPr>
          <p:nvPr/>
        </p:nvSpPr>
        <p:spPr>
          <a:xfrm>
            <a:off x="7395468" y="2241372"/>
            <a:ext cx="4335317" cy="1119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dirty="0" smtClean="0">
                <a:latin typeface="Myriad Pro" charset="0"/>
                <a:ea typeface="Myriad Pro" charset="0"/>
                <a:cs typeface="Myriad Pro" charset="0"/>
              </a:rPr>
              <a:t>OFFSHORE </a:t>
            </a:r>
            <a:endParaRPr lang="en-GB" sz="4800" dirty="0">
              <a:latin typeface="Myriad Pro" charset="0"/>
              <a:ea typeface="Myriad Pro" charset="0"/>
              <a:cs typeface="Myriad Pro" charset="0"/>
            </a:endParaRPr>
          </a:p>
        </p:txBody>
      </p:sp>
      <p:sp>
        <p:nvSpPr>
          <p:cNvPr id="37" name="Title 1"/>
          <p:cNvSpPr txBox="1">
            <a:spLocks/>
          </p:cNvSpPr>
          <p:nvPr/>
        </p:nvSpPr>
        <p:spPr>
          <a:xfrm>
            <a:off x="878770" y="4766608"/>
            <a:ext cx="4335317" cy="1119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800" dirty="0" smtClean="0">
                <a:latin typeface="Myriad Pro" charset="0"/>
                <a:ea typeface="Myriad Pro" charset="0"/>
                <a:cs typeface="Myriad Pro" charset="0"/>
              </a:rPr>
              <a:t>INDUSTRY</a:t>
            </a:r>
            <a:endParaRPr lang="en-GB" sz="4800" dirty="0">
              <a:latin typeface="Myriad Pro" charset="0"/>
              <a:ea typeface="Myriad Pro" charset="0"/>
              <a:cs typeface="Myriad Pro" charset="0"/>
            </a:endParaRPr>
          </a:p>
        </p:txBody>
      </p:sp>
      <p:sp>
        <p:nvSpPr>
          <p:cNvPr id="38" name="Title 1"/>
          <p:cNvSpPr txBox="1">
            <a:spLocks/>
          </p:cNvSpPr>
          <p:nvPr/>
        </p:nvSpPr>
        <p:spPr>
          <a:xfrm>
            <a:off x="7395468" y="5106360"/>
            <a:ext cx="4796532" cy="11191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800" dirty="0" smtClean="0">
                <a:latin typeface="Myriad Pro" charset="0"/>
                <a:ea typeface="Myriad Pro" charset="0"/>
                <a:cs typeface="Myriad Pro" charset="0"/>
              </a:rPr>
              <a:t>STEEL </a:t>
            </a:r>
          </a:p>
          <a:p>
            <a:r>
              <a:rPr lang="lt-LT" sz="4800" dirty="0" smtClean="0">
                <a:latin typeface="Myriad Pro" charset="0"/>
                <a:ea typeface="Myriad Pro" charset="0"/>
                <a:cs typeface="Myriad Pro" charset="0"/>
              </a:rPr>
              <a:t>STRUCTURES</a:t>
            </a:r>
            <a:endParaRPr lang="en-GB" sz="4800" dirty="0">
              <a:latin typeface="Myriad Pro" charset="0"/>
              <a:ea typeface="Myriad Pro" charset="0"/>
              <a:cs typeface="Myriad Pro" charset="0"/>
            </a:endParaRPr>
          </a:p>
          <a:p>
            <a:endParaRPr lang="en-GB" sz="4600" dirty="0">
              <a:latin typeface="Myriad Pro" charset="0"/>
              <a:ea typeface="Myriad Pro" charset="0"/>
              <a:cs typeface="Myriad Pro" charset="0"/>
            </a:endParaRPr>
          </a:p>
        </p:txBody>
      </p:sp>
      <p:sp>
        <p:nvSpPr>
          <p:cNvPr id="17" name="Trapezoid 16"/>
          <p:cNvSpPr/>
          <p:nvPr/>
        </p:nvSpPr>
        <p:spPr>
          <a:xfrm rot="10800000">
            <a:off x="-1436734" y="6234408"/>
            <a:ext cx="5040744"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779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2000" fill="hold"/>
                                        <p:tgtEl>
                                          <p:spTgt spid="51"/>
                                        </p:tgtEl>
                                        <p:attrNameLst>
                                          <p:attrName>ppt_x</p:attrName>
                                        </p:attrNameLst>
                                      </p:cBhvr>
                                      <p:tavLst>
                                        <p:tav tm="0">
                                          <p:val>
                                            <p:strVal val="0-#ppt_w/2"/>
                                          </p:val>
                                        </p:tav>
                                        <p:tav tm="100000">
                                          <p:val>
                                            <p:strVal val="#ppt_x"/>
                                          </p:val>
                                        </p:tav>
                                      </p:tavLst>
                                    </p:anim>
                                    <p:anim calcmode="lin" valueType="num">
                                      <p:cBhvr additive="base">
                                        <p:cTn id="8" dur="20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2000" fill="hold"/>
                                        <p:tgtEl>
                                          <p:spTgt spid="66"/>
                                        </p:tgtEl>
                                        <p:attrNameLst>
                                          <p:attrName>ppt_x</p:attrName>
                                        </p:attrNameLst>
                                      </p:cBhvr>
                                      <p:tavLst>
                                        <p:tav tm="0">
                                          <p:val>
                                            <p:strVal val="0-#ppt_w/2"/>
                                          </p:val>
                                        </p:tav>
                                        <p:tav tm="100000">
                                          <p:val>
                                            <p:strVal val="#ppt_x"/>
                                          </p:val>
                                        </p:tav>
                                      </p:tavLst>
                                    </p:anim>
                                    <p:anim calcmode="lin" valueType="num">
                                      <p:cBhvr additive="base">
                                        <p:cTn id="12" dur="2000" fill="hold"/>
                                        <p:tgtEl>
                                          <p:spTgt spid="66"/>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2000" fill="hold"/>
                                        <p:tgtEl>
                                          <p:spTgt spid="31"/>
                                        </p:tgtEl>
                                        <p:attrNameLst>
                                          <p:attrName>ppt_x</p:attrName>
                                        </p:attrNameLst>
                                      </p:cBhvr>
                                      <p:tavLst>
                                        <p:tav tm="0">
                                          <p:val>
                                            <p:strVal val="0-#ppt_w/2"/>
                                          </p:val>
                                        </p:tav>
                                        <p:tav tm="100000">
                                          <p:val>
                                            <p:strVal val="#ppt_x"/>
                                          </p:val>
                                        </p:tav>
                                      </p:tavLst>
                                    </p:anim>
                                    <p:anim calcmode="lin" valueType="num">
                                      <p:cBhvr additive="base">
                                        <p:cTn id="16" dur="20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2000" fill="hold"/>
                                        <p:tgtEl>
                                          <p:spTgt spid="32"/>
                                        </p:tgtEl>
                                        <p:attrNameLst>
                                          <p:attrName>ppt_x</p:attrName>
                                        </p:attrNameLst>
                                      </p:cBhvr>
                                      <p:tavLst>
                                        <p:tav tm="0">
                                          <p:val>
                                            <p:strVal val="0-#ppt_w/2"/>
                                          </p:val>
                                        </p:tav>
                                        <p:tav tm="100000">
                                          <p:val>
                                            <p:strVal val="#ppt_x"/>
                                          </p:val>
                                        </p:tav>
                                      </p:tavLst>
                                    </p:anim>
                                    <p:anim calcmode="lin" valueType="num">
                                      <p:cBhvr additive="base">
                                        <p:cTn id="20" dur="20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2000" fill="hold"/>
                                        <p:tgtEl>
                                          <p:spTgt spid="34"/>
                                        </p:tgtEl>
                                        <p:attrNameLst>
                                          <p:attrName>ppt_x</p:attrName>
                                        </p:attrNameLst>
                                      </p:cBhvr>
                                      <p:tavLst>
                                        <p:tav tm="0">
                                          <p:val>
                                            <p:strVal val="0-#ppt_w/2"/>
                                          </p:val>
                                        </p:tav>
                                        <p:tav tm="100000">
                                          <p:val>
                                            <p:strVal val="#ppt_x"/>
                                          </p:val>
                                        </p:tav>
                                      </p:tavLst>
                                    </p:anim>
                                    <p:anim calcmode="lin" valueType="num">
                                      <p:cBhvr additive="base">
                                        <p:cTn id="24" dur="2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51" grpId="0" animBg="1"/>
      <p:bldP spid="31" grpId="0" animBg="1"/>
      <p:bldP spid="32"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842047" y="388088"/>
            <a:ext cx="4976041" cy="6081823"/>
          </a:xfrm>
          <a:prstGeom prst="rect">
            <a:avLst/>
          </a:prstGeom>
        </p:spPr>
      </p:pic>
      <p:sp>
        <p:nvSpPr>
          <p:cNvPr id="11" name="Rectangle 10"/>
          <p:cNvSpPr/>
          <p:nvPr/>
        </p:nvSpPr>
        <p:spPr>
          <a:xfrm>
            <a:off x="603929" y="0"/>
            <a:ext cx="574370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5" name="TextBox 4"/>
          <p:cNvSpPr txBox="1"/>
          <p:nvPr/>
        </p:nvSpPr>
        <p:spPr>
          <a:xfrm>
            <a:off x="990172" y="1580745"/>
            <a:ext cx="5029628" cy="4708981"/>
          </a:xfrm>
          <a:prstGeom prst="rect">
            <a:avLst/>
          </a:prstGeom>
          <a:noFill/>
        </p:spPr>
        <p:txBody>
          <a:bodyPr wrap="square" rtlCol="0">
            <a:spAutoFit/>
          </a:bodyPr>
          <a:lstStyle/>
          <a:p>
            <a:r>
              <a:rPr lang="en-GB" sz="2000" dirty="0">
                <a:latin typeface="Myriad Pro" panose="020B0503030403020204" pitchFamily="34" charset="0"/>
              </a:rPr>
              <a:t>We work with local and international clients, which trust us and give challenging projects: from shipbuilding to different </a:t>
            </a:r>
            <a:r>
              <a:rPr lang="lt-LT" sz="2000" dirty="0" smtClean="0">
                <a:latin typeface="Myriad Pro" panose="020B0503030403020204" pitchFamily="34" charset="0"/>
              </a:rPr>
              <a:t>modernization</a:t>
            </a:r>
            <a:r>
              <a:rPr lang="en-GB" sz="2000" dirty="0" smtClean="0">
                <a:latin typeface="Myriad Pro" panose="020B0503030403020204" pitchFamily="34" charset="0"/>
              </a:rPr>
              <a:t> </a:t>
            </a:r>
            <a:r>
              <a:rPr lang="en-GB" sz="2000" dirty="0">
                <a:latin typeface="Myriad Pro" panose="020B0503030403020204" pitchFamily="34" charset="0"/>
              </a:rPr>
              <a:t>works. Needless to say, that one of the best feelings for us is to see our constructed ships floating in water</a:t>
            </a:r>
            <a:r>
              <a:rPr lang="en-GB" sz="2000" dirty="0" smtClean="0">
                <a:latin typeface="Myriad Pro" panose="020B0503030403020204" pitchFamily="34" charset="0"/>
              </a:rPr>
              <a:t>.</a:t>
            </a:r>
          </a:p>
          <a:p>
            <a:endParaRPr lang="en-GB" sz="2000" dirty="0">
              <a:latin typeface="Myriad Pro" panose="020B0503030403020204" pitchFamily="34" charset="0"/>
            </a:endParaRPr>
          </a:p>
          <a:p>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Assembly of </a:t>
            </a:r>
            <a:r>
              <a:rPr lang="en-GB" sz="2000" b="1" dirty="0" smtClean="0">
                <a:latin typeface="Myriad Pro" panose="020B0503030403020204" pitchFamily="34" charset="0"/>
              </a:rPr>
              <a:t>sections</a:t>
            </a:r>
            <a:r>
              <a:rPr lang="lt-LT" sz="2000" b="1" dirty="0" smtClean="0">
                <a:latin typeface="Myriad Pro" panose="020B0503030403020204" pitchFamily="34" charset="0"/>
              </a:rPr>
              <a:t>.</a:t>
            </a:r>
          </a:p>
          <a:p>
            <a:pPr marL="342900" lvl="0" indent="-342900">
              <a:buFont typeface="Wingdings" panose="05000000000000000000" pitchFamily="2" charset="2"/>
              <a:buChar char="q"/>
            </a:pPr>
            <a:r>
              <a:rPr lang="en-GB" sz="2000" b="1" dirty="0" smtClean="0">
                <a:latin typeface="Myriad Pro" panose="020B0503030403020204" pitchFamily="34" charset="0"/>
              </a:rPr>
              <a:t>Outfitting </a:t>
            </a:r>
            <a:r>
              <a:rPr lang="en-GB" sz="2000" b="1" dirty="0">
                <a:latin typeface="Myriad Pro" panose="020B0503030403020204" pitchFamily="34" charset="0"/>
              </a:rPr>
              <a:t>works</a:t>
            </a:r>
            <a:r>
              <a:rPr lang="en-GB" sz="2000" b="1" dirty="0" smtClean="0">
                <a:latin typeface="Myriad Pro" panose="020B0503030403020204" pitchFamily="34" charset="0"/>
              </a:rPr>
              <a:t>.</a:t>
            </a:r>
            <a:endParaRPr lang="lt-LT" sz="2000" b="1" dirty="0" smtClean="0">
              <a:latin typeface="Myriad Pro" panose="020B0503030403020204" pitchFamily="34" charset="0"/>
            </a:endParaRPr>
          </a:p>
          <a:p>
            <a:pPr marL="342900" indent="-342900">
              <a:buFont typeface="Wingdings" panose="05000000000000000000" pitchFamily="2" charset="2"/>
              <a:buChar char="q"/>
            </a:pPr>
            <a:r>
              <a:rPr lang="lt-LT" sz="2000" b="1" dirty="0">
                <a:latin typeface="Myriad Pro" panose="020B0503030403020204" pitchFamily="34" charset="0"/>
              </a:rPr>
              <a:t>Electricity installation</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Production and installation of </a:t>
            </a:r>
            <a:r>
              <a:rPr lang="en-GB" sz="2000" b="1" dirty="0" smtClean="0">
                <a:latin typeface="Myriad Pro" panose="020B0503030403020204" pitchFamily="34" charset="0"/>
              </a:rPr>
              <a:t>pipeline</a:t>
            </a:r>
            <a:r>
              <a:rPr lang="lt-LT" sz="2000" b="1" dirty="0" smtClean="0">
                <a:latin typeface="Myriad Pro" panose="020B0503030403020204" pitchFamily="34" charset="0"/>
              </a:rPr>
              <a:t>s.</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Painting </a:t>
            </a:r>
            <a:r>
              <a:rPr lang="en-GB" sz="2000" b="1" dirty="0">
                <a:latin typeface="Myriad Pro" panose="020B0503030403020204" pitchFamily="34" charset="0"/>
              </a:rPr>
              <a:t>work</a:t>
            </a:r>
            <a:r>
              <a:rPr lang="en-GB" sz="2000" b="1" dirty="0" smtClean="0">
                <a:latin typeface="Myriad Pro" panose="020B0503030403020204" pitchFamily="34" charset="0"/>
              </a:rPr>
              <a:t>.</a:t>
            </a:r>
          </a:p>
          <a:p>
            <a:pPr marL="342900" lvl="0" indent="-342900">
              <a:buFont typeface="Wingdings" panose="05000000000000000000" pitchFamily="2" charset="2"/>
              <a:buChar char="q"/>
            </a:pPr>
            <a:r>
              <a:rPr lang="en-GB" sz="2000" b="1" dirty="0" smtClean="0">
                <a:latin typeface="Myriad Pro" panose="020B0503030403020204" pitchFamily="34" charset="0"/>
              </a:rPr>
              <a:t>Engineering.</a:t>
            </a:r>
            <a:endParaRPr lang="en-GB" sz="2000" b="1" dirty="0">
              <a:latin typeface="Myriad Pro" panose="020B0503030403020204" pitchFamily="34" charset="0"/>
            </a:endParaRPr>
          </a:p>
        </p:txBody>
      </p:sp>
      <p:sp>
        <p:nvSpPr>
          <p:cNvPr id="20" name="Trapezoid 19"/>
          <p:cNvSpPr/>
          <p:nvPr/>
        </p:nvSpPr>
        <p:spPr>
          <a:xfrm rot="5400000">
            <a:off x="9059540" y="7381033"/>
            <a:ext cx="5040744" cy="1224174"/>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Trapezoid 17"/>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SHIPBUILDING </a:t>
            </a:r>
            <a:r>
              <a:rPr lang="en-GB" sz="2800" b="1" dirty="0">
                <a:solidFill>
                  <a:schemeClr val="bg1"/>
                </a:solidFill>
                <a:latin typeface="Myriad Pro" charset="0"/>
                <a:ea typeface="Myriad Pro" charset="0"/>
                <a:cs typeface="Myriad Pro" charset="0"/>
              </a:rPr>
              <a:t>&amp; </a:t>
            </a:r>
            <a:r>
              <a:rPr lang="lt-LT" sz="2800" b="1" dirty="0" smtClean="0">
                <a:solidFill>
                  <a:schemeClr val="bg1"/>
                </a:solidFill>
                <a:latin typeface="Myriad Pro" charset="0"/>
                <a:ea typeface="Myriad Pro" charset="0"/>
                <a:cs typeface="Myriad Pro" charset="0"/>
              </a:rPr>
              <a:t>MODERNIZATION</a:t>
            </a:r>
            <a:endParaRPr lang="en-US" sz="2800" b="1" dirty="0">
              <a:solidFill>
                <a:schemeClr val="bg1"/>
              </a:solidFill>
              <a:latin typeface="Myriad Pro" charset="0"/>
              <a:ea typeface="Myriad Pro" charset="0"/>
              <a:cs typeface="Myriad Pro" charset="0"/>
            </a:endParaRPr>
          </a:p>
        </p:txBody>
      </p:sp>
    </p:spTree>
    <p:extLst>
      <p:ext uri="{BB962C8B-B14F-4D97-AF65-F5344CB8AC3E}">
        <p14:creationId xmlns:p14="http://schemas.microsoft.com/office/powerpoint/2010/main" val="55958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5220" r="9988"/>
          <a:stretch/>
        </p:blipFill>
        <p:spPr>
          <a:xfrm>
            <a:off x="6347636" y="790373"/>
            <a:ext cx="5844363" cy="5218162"/>
          </a:xfrm>
          <a:prstGeom prst="rect">
            <a:avLst/>
          </a:prstGeom>
        </p:spPr>
      </p:pic>
      <p:sp>
        <p:nvSpPr>
          <p:cNvPr id="10" name="Rectangle 9"/>
          <p:cNvSpPr/>
          <p:nvPr/>
        </p:nvSpPr>
        <p:spPr>
          <a:xfrm>
            <a:off x="603929" y="0"/>
            <a:ext cx="574370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VESSEL “RUNA”</a:t>
            </a:r>
            <a:endParaRPr lang="en-US" sz="2800" b="1" dirty="0">
              <a:solidFill>
                <a:schemeClr val="bg1"/>
              </a:solidFill>
              <a:latin typeface="Myriad Pro" panose="020B0503030403020204" pitchFamily="34" charset="0"/>
            </a:endParaRPr>
          </a:p>
        </p:txBody>
      </p:sp>
      <p:sp>
        <p:nvSpPr>
          <p:cNvPr id="5" name="TextBox 4"/>
          <p:cNvSpPr txBox="1"/>
          <p:nvPr/>
        </p:nvSpPr>
        <p:spPr>
          <a:xfrm>
            <a:off x="1099321" y="1490883"/>
            <a:ext cx="5249263" cy="4708981"/>
          </a:xfrm>
          <a:prstGeom prst="rect">
            <a:avLst/>
          </a:prstGeom>
          <a:noFill/>
        </p:spPr>
        <p:txBody>
          <a:bodyPr wrap="square" rtlCol="0">
            <a:spAutoFit/>
          </a:bodyPr>
          <a:lstStyle/>
          <a:p>
            <a:r>
              <a:rPr lang="en-GB" sz="2000" dirty="0">
                <a:latin typeface="Myriad Pro" panose="020B0503030403020204" pitchFamily="34" charset="0"/>
              </a:rPr>
              <a:t>A stable 2-hull catamaran for cleaning small oil spills at sea. It was ordered by a Norwegian company. Runa was built by 60 members of our team. This vessel is the pride of the company and the starting point for </a:t>
            </a:r>
            <a:r>
              <a:rPr lang="en-GB" sz="2000" dirty="0" smtClean="0">
                <a:latin typeface="Myriad Pro" panose="020B0503030403020204" pitchFamily="34" charset="0"/>
              </a:rPr>
              <a:t>our</a:t>
            </a:r>
            <a:r>
              <a:rPr lang="lt-LT" sz="2000" dirty="0" smtClean="0">
                <a:latin typeface="Myriad Pro" panose="020B0503030403020204" pitchFamily="34" charset="0"/>
              </a:rPr>
              <a:t> </a:t>
            </a:r>
            <a:r>
              <a:rPr lang="en-GB" sz="2000" dirty="0" smtClean="0">
                <a:latin typeface="Myriad Pro" panose="020B0503030403020204" pitchFamily="34" charset="0"/>
              </a:rPr>
              <a:t>further </a:t>
            </a:r>
            <a:r>
              <a:rPr lang="en-GB" sz="2000" dirty="0">
                <a:latin typeface="Myriad Pro" panose="020B0503030403020204" pitchFamily="34" charset="0"/>
              </a:rPr>
              <a:t>development</a:t>
            </a:r>
            <a:r>
              <a:rPr lang="en-GB" sz="2000" dirty="0" smtClean="0">
                <a:latin typeface="Myriad Pro" panose="020B0503030403020204" pitchFamily="34" charset="0"/>
              </a:rPr>
              <a:t>.</a:t>
            </a:r>
          </a:p>
          <a:p>
            <a:endParaRPr lang="en-GB" sz="2000" dirty="0" smtClean="0">
              <a:latin typeface="Myriad Pro" panose="020B0503030403020204" pitchFamily="34" charset="0"/>
            </a:endParaRPr>
          </a:p>
          <a:p>
            <a:endParaRPr lang="en-GB" sz="2000" dirty="0">
              <a:latin typeface="Myriad Pro" panose="020B0503030403020204" pitchFamily="34" charset="0"/>
            </a:endParaRPr>
          </a:p>
          <a:p>
            <a:r>
              <a:rPr lang="en-GB" sz="2000" b="1" dirty="0">
                <a:latin typeface="Myriad Pro" panose="020B0503030403020204" pitchFamily="34" charset="0"/>
              </a:rPr>
              <a:t>Duration: </a:t>
            </a:r>
            <a:r>
              <a:rPr lang="en-GB" sz="2000" dirty="0">
                <a:latin typeface="Myriad Pro" panose="020B0503030403020204" pitchFamily="34" charset="0"/>
              </a:rPr>
              <a:t>10 </a:t>
            </a:r>
            <a:r>
              <a:rPr lang="en-GB" sz="2000" dirty="0" smtClean="0">
                <a:latin typeface="Myriad Pro" panose="020B0503030403020204" pitchFamily="34" charset="0"/>
              </a:rPr>
              <a:t>months</a:t>
            </a:r>
            <a:endParaRPr lang="en-GB" sz="2000" dirty="0">
              <a:latin typeface="Myriad Pro" panose="020B0503030403020204" pitchFamily="34" charset="0"/>
            </a:endParaRPr>
          </a:p>
          <a:p>
            <a:r>
              <a:rPr lang="en-GB" sz="2000" b="1" dirty="0">
                <a:latin typeface="Myriad Pro" panose="020B0503030403020204" pitchFamily="34" charset="0"/>
              </a:rPr>
              <a:t>Input: </a:t>
            </a:r>
            <a:r>
              <a:rPr lang="en-GB" sz="2000" dirty="0">
                <a:latin typeface="Myriad Pro" panose="020B0503030403020204" pitchFamily="34" charset="0"/>
              </a:rPr>
              <a:t>160 t of </a:t>
            </a:r>
            <a:r>
              <a:rPr lang="en-GB" sz="2000" dirty="0" smtClean="0">
                <a:latin typeface="Myriad Pro" panose="020B0503030403020204" pitchFamily="34" charset="0"/>
              </a:rPr>
              <a:t>metal</a:t>
            </a:r>
            <a:endParaRPr lang="en-GB" sz="2000" dirty="0">
              <a:latin typeface="Myriad Pro" panose="020B0503030403020204" pitchFamily="34" charset="0"/>
            </a:endParaRPr>
          </a:p>
          <a:p>
            <a:r>
              <a:rPr lang="en-GB" sz="2000" b="1" dirty="0">
                <a:latin typeface="Myriad Pro" panose="020B0503030403020204" pitchFamily="34" charset="0"/>
              </a:rPr>
              <a:t>Dimensions: </a:t>
            </a:r>
            <a:endParaRPr lang="en-GB" sz="2000" b="1" dirty="0" smtClean="0">
              <a:latin typeface="Myriad Pro" panose="020B0503030403020204" pitchFamily="34" charset="0"/>
            </a:endParaRPr>
          </a:p>
          <a:p>
            <a:r>
              <a:rPr lang="en-GB" sz="2000" dirty="0" smtClean="0">
                <a:latin typeface="Myriad Pro" panose="020B0503030403020204" pitchFamily="34" charset="0"/>
              </a:rPr>
              <a:t>length </a:t>
            </a:r>
            <a:r>
              <a:rPr lang="en-GB" sz="2000" dirty="0">
                <a:latin typeface="Myriad Pro" panose="020B0503030403020204" pitchFamily="34" charset="0"/>
              </a:rPr>
              <a:t>– 25 m, width – 10 m, height – 8 m</a:t>
            </a:r>
            <a:r>
              <a:rPr lang="en-GB" sz="2000" dirty="0" smtClean="0">
                <a:latin typeface="Myriad Pro" panose="020B0503030403020204" pitchFamily="34" charset="0"/>
              </a:rPr>
              <a:t>.</a:t>
            </a:r>
            <a:endParaRPr lang="en-GB" sz="2000" dirty="0">
              <a:latin typeface="Myriad Pro" panose="020B0503030403020204" pitchFamily="34" charset="0"/>
            </a:endParaRPr>
          </a:p>
          <a:p>
            <a:r>
              <a:rPr lang="en-GB" sz="2000" b="1" dirty="0">
                <a:latin typeface="Myriad Pro" panose="020B0503030403020204" pitchFamily="34" charset="0"/>
              </a:rPr>
              <a:t>Other: </a:t>
            </a:r>
            <a:endParaRPr lang="en-GB" sz="2000" b="1" dirty="0" smtClean="0">
              <a:latin typeface="Myriad Pro" panose="020B0503030403020204" pitchFamily="34" charset="0"/>
            </a:endParaRPr>
          </a:p>
          <a:p>
            <a:r>
              <a:rPr lang="en-GB" sz="2000" dirty="0" smtClean="0">
                <a:latin typeface="Myriad Pro" panose="020B0503030403020204" pitchFamily="34" charset="0"/>
              </a:rPr>
              <a:t>2 </a:t>
            </a:r>
            <a:r>
              <a:rPr lang="en-GB" sz="2000" dirty="0">
                <a:latin typeface="Myriad Pro" panose="020B0503030403020204" pitchFamily="34" charset="0"/>
              </a:rPr>
              <a:t>diesel engines, 2 diesel generators </a:t>
            </a:r>
            <a:r>
              <a:rPr lang="en-GB" sz="2000" dirty="0" smtClean="0">
                <a:latin typeface="Myriad Pro" panose="020B0503030403020204" pitchFamily="34" charset="0"/>
              </a:rPr>
              <a:t>for </a:t>
            </a:r>
          </a:p>
          <a:p>
            <a:r>
              <a:rPr lang="en-GB" sz="2000" dirty="0" smtClean="0">
                <a:latin typeface="Myriad Pro" panose="020B0503030403020204" pitchFamily="34" charset="0"/>
              </a:rPr>
              <a:t>generating </a:t>
            </a:r>
            <a:r>
              <a:rPr lang="en-GB" sz="2000" dirty="0">
                <a:latin typeface="Myriad Pro" panose="020B0503030403020204" pitchFamily="34" charset="0"/>
              </a:rPr>
              <a:t>electricity, 2 cranes.</a:t>
            </a:r>
          </a:p>
        </p:txBody>
      </p:sp>
      <p:sp>
        <p:nvSpPr>
          <p:cNvPr id="20" name="Trapezoid 19"/>
          <p:cNvSpPr/>
          <p:nvPr/>
        </p:nvSpPr>
        <p:spPr>
          <a:xfrm rot="5400000">
            <a:off x="-1926756"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14410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6886" y="255182"/>
            <a:ext cx="5488296" cy="5279019"/>
          </a:xfrm>
          <a:prstGeom prst="rect">
            <a:avLst/>
          </a:prstGeom>
        </p:spPr>
      </p:pic>
      <p:sp>
        <p:nvSpPr>
          <p:cNvPr id="10" name="Rectangle 9"/>
          <p:cNvSpPr/>
          <p:nvPr/>
        </p:nvSpPr>
        <p:spPr>
          <a:xfrm>
            <a:off x="603929" y="0"/>
            <a:ext cx="543163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panose="020B0503030403020204" pitchFamily="34" charset="0"/>
              </a:rPr>
              <a:t>VESSEL “RUNA”</a:t>
            </a:r>
            <a:endParaRPr lang="en-US" sz="2800" b="1" dirty="0">
              <a:solidFill>
                <a:schemeClr val="bg1"/>
              </a:solidFill>
              <a:latin typeface="Myriad Pro" panose="020B0503030403020204" pitchFamily="34" charset="0"/>
            </a:endParaRPr>
          </a:p>
        </p:txBody>
      </p:sp>
      <p:pic>
        <p:nvPicPr>
          <p:cNvPr id="3" name="Picture 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91524" y="1943626"/>
            <a:ext cx="5439119" cy="4167586"/>
          </a:xfrm>
          <a:prstGeom prst="rect">
            <a:avLst/>
          </a:prstGeom>
        </p:spPr>
      </p:pic>
      <p:sp>
        <p:nvSpPr>
          <p:cNvPr id="13" name="Trapezoid 12"/>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045139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hqprint">
            <a:extLst>
              <a:ext uri="{28A0092B-C50C-407E-A947-70E740481C1C}">
                <a14:useLocalDpi xmlns:a14="http://schemas.microsoft.com/office/drawing/2010/main"/>
              </a:ext>
            </a:extLst>
          </a:blip>
          <a:srcRect l="8855" r="30977"/>
          <a:stretch/>
        </p:blipFill>
        <p:spPr>
          <a:xfrm>
            <a:off x="6794500" y="305397"/>
            <a:ext cx="4921250" cy="6164515"/>
          </a:xfrm>
          <a:prstGeom prst="rect">
            <a:avLst/>
          </a:prstGeom>
        </p:spPr>
      </p:pic>
      <p:sp>
        <p:nvSpPr>
          <p:cNvPr id="21" name="Rectangle 20"/>
          <p:cNvSpPr/>
          <p:nvPr/>
        </p:nvSpPr>
        <p:spPr>
          <a:xfrm>
            <a:off x="603929"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22" name="Trapezoid 21"/>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713450"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MODERNISATION OF SEVEN BARGES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4965785" cy="4708981"/>
          </a:xfrm>
          <a:prstGeom prst="rect">
            <a:avLst/>
          </a:prstGeom>
          <a:noFill/>
        </p:spPr>
        <p:txBody>
          <a:bodyPr wrap="square" rtlCol="0">
            <a:spAutoFit/>
          </a:bodyPr>
          <a:lstStyle/>
          <a:p>
            <a:r>
              <a:rPr lang="en-GB" sz="2000" dirty="0">
                <a:latin typeface="Myriad Pro" panose="020B0503030403020204" pitchFamily="34" charset="0"/>
              </a:rPr>
              <a:t>Modernisation and installation of </a:t>
            </a:r>
            <a:r>
              <a:rPr lang="en-GB" sz="2000" dirty="0" smtClean="0">
                <a:latin typeface="Myriad Pro" panose="020B0503030403020204" pitchFamily="34" charset="0"/>
              </a:rPr>
              <a:t>casings. </a:t>
            </a:r>
            <a:r>
              <a:rPr lang="en-GB" sz="2000" dirty="0">
                <a:latin typeface="Myriad Pro" panose="020B0503030403020204" pitchFamily="34" charset="0"/>
              </a:rPr>
              <a:t>By listening to the customer’s needs and through our many years’ of experience, we were able to renew these barges flawlessly – from structural changes to cosmetic painting. The work was done in a very short period of time, with a team of 300 people working on the project</a:t>
            </a:r>
            <a:r>
              <a:rPr lang="en-GB" sz="2000" dirty="0" smtClean="0">
                <a:latin typeface="Myriad Pro" panose="020B0503030403020204" pitchFamily="34" charset="0"/>
              </a:rPr>
              <a:t>.</a:t>
            </a:r>
          </a:p>
          <a:p>
            <a:endParaRPr lang="en-GB" sz="2000" b="1" dirty="0">
              <a:latin typeface="Myriad Pro" panose="020B0503030403020204" pitchFamily="34" charset="0"/>
            </a:endParaRPr>
          </a:p>
          <a:p>
            <a:endParaRPr lang="en-GB" sz="2000" b="1" dirty="0">
              <a:latin typeface="Myriad Pro" panose="020B0503030403020204" pitchFamily="34" charset="0"/>
            </a:endParaRPr>
          </a:p>
          <a:p>
            <a:r>
              <a:rPr lang="en-GB" sz="2000" b="1" dirty="0">
                <a:latin typeface="Myriad Pro" panose="020B0503030403020204" pitchFamily="34" charset="0"/>
              </a:rPr>
              <a:t>Duration: </a:t>
            </a:r>
            <a:r>
              <a:rPr lang="en-GB" sz="2000" dirty="0">
                <a:latin typeface="Myriad Pro" panose="020B0503030403020204" pitchFamily="34" charset="0"/>
              </a:rPr>
              <a:t>4 </a:t>
            </a:r>
            <a:r>
              <a:rPr lang="en-GB" sz="2000" dirty="0" smtClean="0">
                <a:latin typeface="Myriad Pro" panose="020B0503030403020204" pitchFamily="34" charset="0"/>
              </a:rPr>
              <a:t>months</a:t>
            </a:r>
          </a:p>
          <a:p>
            <a:r>
              <a:rPr lang="en-GB" sz="2000" b="1" dirty="0" smtClean="0">
                <a:latin typeface="Myriad Pro" panose="020B0503030403020204" pitchFamily="34" charset="0"/>
              </a:rPr>
              <a:t>Input</a:t>
            </a:r>
            <a:r>
              <a:rPr lang="en-GB" sz="2000" b="1" dirty="0">
                <a:latin typeface="Myriad Pro" panose="020B0503030403020204" pitchFamily="34" charset="0"/>
              </a:rPr>
              <a:t>: </a:t>
            </a:r>
            <a:r>
              <a:rPr lang="en-GB" sz="2000" dirty="0" smtClean="0">
                <a:latin typeface="Myriad Pro" panose="020B0503030403020204" pitchFamily="34" charset="0"/>
              </a:rPr>
              <a:t>2000 </a:t>
            </a:r>
            <a:r>
              <a:rPr lang="en-GB" sz="2000" dirty="0">
                <a:latin typeface="Myriad Pro" panose="020B0503030403020204" pitchFamily="34" charset="0"/>
              </a:rPr>
              <a:t>t of </a:t>
            </a:r>
            <a:r>
              <a:rPr lang="en-GB" sz="2000" dirty="0" smtClean="0">
                <a:latin typeface="Myriad Pro" panose="020B0503030403020204" pitchFamily="34" charset="0"/>
              </a:rPr>
              <a:t>metal</a:t>
            </a:r>
          </a:p>
          <a:p>
            <a:r>
              <a:rPr lang="en-GB" sz="2000" b="1" dirty="0" smtClean="0">
                <a:latin typeface="Myriad Pro" panose="020B0503030403020204" pitchFamily="34" charset="0"/>
              </a:rPr>
              <a:t>Total </a:t>
            </a:r>
            <a:r>
              <a:rPr lang="en-GB" sz="2000" b="1" dirty="0">
                <a:latin typeface="Myriad Pro" panose="020B0503030403020204" pitchFamily="34" charset="0"/>
              </a:rPr>
              <a:t>output: </a:t>
            </a:r>
            <a:r>
              <a:rPr lang="en-GB" sz="2000" dirty="0">
                <a:latin typeface="Myriad Pro" panose="020B0503030403020204" pitchFamily="34" charset="0"/>
              </a:rPr>
              <a:t>84 </a:t>
            </a:r>
            <a:r>
              <a:rPr lang="en-GB" sz="2000" dirty="0" smtClean="0">
                <a:latin typeface="Myriad Pro" panose="020B0503030403020204" pitchFamily="34" charset="0"/>
              </a:rPr>
              <a:t>casings</a:t>
            </a:r>
          </a:p>
          <a:p>
            <a:r>
              <a:rPr lang="en-GB" sz="2000" b="1" dirty="0" smtClean="0">
                <a:latin typeface="Myriad Pro" panose="020B0503030403020204" pitchFamily="34" charset="0"/>
              </a:rPr>
              <a:t> Length </a:t>
            </a:r>
            <a:r>
              <a:rPr lang="en-GB" sz="2000" b="1" dirty="0">
                <a:latin typeface="Myriad Pro" panose="020B0503030403020204" pitchFamily="34" charset="0"/>
              </a:rPr>
              <a:t>of </a:t>
            </a:r>
            <a:r>
              <a:rPr lang="en-GB" sz="2000" b="1" dirty="0" smtClean="0">
                <a:latin typeface="Myriad Pro" panose="020B0503030403020204" pitchFamily="34" charset="0"/>
              </a:rPr>
              <a:t>the one barge</a:t>
            </a:r>
            <a:r>
              <a:rPr lang="lt-LT" sz="2000" b="1" dirty="0" smtClean="0">
                <a:latin typeface="Myriad Pro" panose="020B0503030403020204" pitchFamily="34" charset="0"/>
              </a:rPr>
              <a:t>: </a:t>
            </a:r>
            <a:r>
              <a:rPr lang="en-GB" sz="2000" dirty="0" smtClean="0">
                <a:latin typeface="Myriad Pro" panose="020B0503030403020204" pitchFamily="34" charset="0"/>
              </a:rPr>
              <a:t>89 </a:t>
            </a:r>
            <a:r>
              <a:rPr lang="en-GB" sz="2000" dirty="0">
                <a:latin typeface="Myriad Pro" panose="020B0503030403020204" pitchFamily="34" charset="0"/>
              </a:rPr>
              <a:t>m</a:t>
            </a:r>
          </a:p>
          <a:p>
            <a:r>
              <a:rPr lang="en-GB" sz="2000" b="1" dirty="0">
                <a:latin typeface="Myriad Pro" panose="020B0503030403020204" pitchFamily="34" charset="0"/>
              </a:rPr>
              <a:t> </a:t>
            </a:r>
          </a:p>
        </p:txBody>
      </p:sp>
      <p:sp>
        <p:nvSpPr>
          <p:cNvPr id="20" name="Trapezoid 19"/>
          <p:cNvSpPr/>
          <p:nvPr/>
        </p:nvSpPr>
        <p:spPr>
          <a:xfrm rot="5400000">
            <a:off x="-1916443"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53051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2000" fill="hold"/>
                                        <p:tgtEl>
                                          <p:spTgt spid="22"/>
                                        </p:tgtEl>
                                        <p:attrNameLst>
                                          <p:attrName>ppt_x</p:attrName>
                                        </p:attrNameLst>
                                      </p:cBhvr>
                                      <p:tavLst>
                                        <p:tav tm="0">
                                          <p:val>
                                            <p:strVal val="0-#ppt_w/2"/>
                                          </p:val>
                                        </p:tav>
                                        <p:tav tm="100000">
                                          <p:val>
                                            <p:strVal val="#ppt_x"/>
                                          </p:val>
                                        </p:tav>
                                      </p:tavLst>
                                    </p:anim>
                                    <p:anim calcmode="lin" valueType="num">
                                      <p:cBhvr additive="base">
                                        <p:cTn id="8" dur="2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603929" y="0"/>
            <a:ext cx="5446600"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944" y="1943627"/>
            <a:ext cx="5564113" cy="4167586"/>
          </a:xfrm>
          <a:prstGeom prst="rect">
            <a:avLst/>
          </a:prstGeom>
        </p:spPr>
      </p:pic>
      <p:sp>
        <p:nvSpPr>
          <p:cNvPr id="22" name="Trapezoid 21"/>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MODERNISATION OF SEVEN BARGES</a:t>
            </a:r>
            <a:endParaRPr lang="en-US" sz="2800" b="1" dirty="0">
              <a:solidFill>
                <a:schemeClr val="bg1"/>
              </a:solidFill>
              <a:latin typeface="Myriad Pro" charset="0"/>
              <a:ea typeface="Myriad Pro" charset="0"/>
              <a:cs typeface="Myriad Pro" charset="0"/>
            </a:endParaRPr>
          </a:p>
        </p:txBody>
      </p:sp>
      <p:sp>
        <p:nvSpPr>
          <p:cNvPr id="17" name="Trapezoid 16"/>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3650" y="1212766"/>
            <a:ext cx="5598436" cy="255712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3902" y="3188287"/>
            <a:ext cx="4410356" cy="2319955"/>
          </a:xfrm>
          <a:prstGeom prst="rect">
            <a:avLst/>
          </a:prstGeom>
        </p:spPr>
      </p:pic>
    </p:spTree>
    <p:extLst>
      <p:ext uri="{BB962C8B-B14F-4D97-AF65-F5344CB8AC3E}">
        <p14:creationId xmlns:p14="http://schemas.microsoft.com/office/powerpoint/2010/main" val="94760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2000" fill="hold"/>
                                        <p:tgtEl>
                                          <p:spTgt spid="22"/>
                                        </p:tgtEl>
                                        <p:attrNameLst>
                                          <p:attrName>ppt_x</p:attrName>
                                        </p:attrNameLst>
                                      </p:cBhvr>
                                      <p:tavLst>
                                        <p:tav tm="0">
                                          <p:val>
                                            <p:strVal val="0-#ppt_w/2"/>
                                          </p:val>
                                        </p:tav>
                                        <p:tav tm="100000">
                                          <p:val>
                                            <p:strVal val="#ppt_x"/>
                                          </p:val>
                                        </p:tav>
                                      </p:tavLst>
                                    </p:anim>
                                    <p:anim calcmode="lin" valueType="num">
                                      <p:cBhvr additive="base">
                                        <p:cTn id="8" dur="2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90227" y="387957"/>
            <a:ext cx="4950762" cy="6081953"/>
          </a:xfrm>
          <a:prstGeom prst="rect">
            <a:avLst/>
          </a:prstGeom>
        </p:spPr>
      </p:pic>
      <p:sp>
        <p:nvSpPr>
          <p:cNvPr id="14" name="Rectangle 13"/>
          <p:cNvSpPr/>
          <p:nvPr/>
        </p:nvSpPr>
        <p:spPr>
          <a:xfrm>
            <a:off x="603929"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5" name="Trapezoid 14"/>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VESSEL INSERT</a:t>
            </a:r>
            <a:r>
              <a:rPr lang="en-GB" sz="2800" dirty="0" smtClean="0">
                <a:solidFill>
                  <a:schemeClr val="bg1"/>
                </a:solidFill>
                <a:latin typeface="Myriad Pro" charset="0"/>
                <a:ea typeface="Myriad Pro" charset="0"/>
                <a:cs typeface="Myriad Pro" charset="0"/>
              </a:rPr>
              <a:t> </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81933" y="1580745"/>
            <a:ext cx="5147018" cy="3785652"/>
          </a:xfrm>
          <a:prstGeom prst="rect">
            <a:avLst/>
          </a:prstGeom>
          <a:noFill/>
        </p:spPr>
        <p:txBody>
          <a:bodyPr wrap="square" rtlCol="0">
            <a:spAutoFit/>
          </a:bodyPr>
          <a:lstStyle/>
          <a:p>
            <a:r>
              <a:rPr lang="en-GB" sz="2000" dirty="0">
                <a:latin typeface="Myriad Pro" panose="020B0503030403020204" pitchFamily="34" charset="0"/>
              </a:rPr>
              <a:t>This was a challenge that our experienced team handled without any hassle. The vessel was extended </a:t>
            </a:r>
            <a:r>
              <a:rPr lang="en-GB" sz="2000" dirty="0" smtClean="0">
                <a:latin typeface="Myriad Pro" panose="020B0503030403020204" pitchFamily="34" charset="0"/>
              </a:rPr>
              <a:t>by </a:t>
            </a:r>
            <a:r>
              <a:rPr lang="en-GB" sz="2000" dirty="0">
                <a:latin typeface="Myriad Pro" panose="020B0503030403020204" pitchFamily="34" charset="0"/>
              </a:rPr>
              <a:t>7 </a:t>
            </a:r>
            <a:r>
              <a:rPr lang="en-GB" sz="2000" dirty="0" smtClean="0">
                <a:latin typeface="Myriad Pro" panose="020B0503030403020204" pitchFamily="34" charset="0"/>
              </a:rPr>
              <a:t>meters</a:t>
            </a:r>
            <a:r>
              <a:rPr lang="en-GB" sz="2000" dirty="0">
                <a:latin typeface="Myriad Pro" panose="020B0503030403020204" pitchFamily="34" charset="0"/>
              </a:rPr>
              <a:t>, with an insert fitted in the middle, while matching all the details of the </a:t>
            </a:r>
            <a:r>
              <a:rPr lang="en-GB" sz="2000" dirty="0" smtClean="0">
                <a:latin typeface="Myriad Pro" panose="020B0503030403020204" pitchFamily="34" charset="0"/>
              </a:rPr>
              <a:t>existing ship hull. </a:t>
            </a:r>
            <a:r>
              <a:rPr lang="en-GB" sz="2000" dirty="0">
                <a:latin typeface="Myriad Pro" panose="020B0503030403020204" pitchFamily="34" charset="0"/>
              </a:rPr>
              <a:t>Such projects are only possible thanks to the precision and attention to detail provided by our engineers</a:t>
            </a:r>
            <a:r>
              <a:rPr lang="en-GB" sz="2000" dirty="0" smtClean="0">
                <a:latin typeface="Myriad Pro" panose="020B0503030403020204" pitchFamily="34" charset="0"/>
              </a:rPr>
              <a:t>.</a:t>
            </a:r>
          </a:p>
          <a:p>
            <a:endParaRPr lang="en-GB" sz="2000" dirty="0">
              <a:latin typeface="Myriad Pro" panose="020B0503030403020204" pitchFamily="34" charset="0"/>
            </a:endParaRPr>
          </a:p>
          <a:p>
            <a:r>
              <a:rPr lang="en-GB" sz="2000" b="1" dirty="0" smtClean="0">
                <a:latin typeface="Myriad Pro" panose="020B0503030403020204" pitchFamily="34" charset="0"/>
              </a:rPr>
              <a:t>Duration</a:t>
            </a:r>
            <a:r>
              <a:rPr lang="en-GB" sz="2000" b="1" dirty="0">
                <a:latin typeface="Myriad Pro" panose="020B0503030403020204" pitchFamily="34" charset="0"/>
              </a:rPr>
              <a:t>:</a:t>
            </a:r>
            <a:r>
              <a:rPr lang="en-GB" sz="2000" dirty="0">
                <a:latin typeface="Myriad Pro" panose="020B0503030403020204" pitchFamily="34" charset="0"/>
              </a:rPr>
              <a:t> 1 </a:t>
            </a:r>
            <a:r>
              <a:rPr lang="en-GB" sz="2000" dirty="0" smtClean="0">
                <a:latin typeface="Myriad Pro" panose="020B0503030403020204" pitchFamily="34" charset="0"/>
              </a:rPr>
              <a:t>month</a:t>
            </a:r>
          </a:p>
          <a:p>
            <a:r>
              <a:rPr lang="en-GB" sz="2000" b="1" dirty="0" smtClean="0">
                <a:latin typeface="Myriad Pro" panose="020B0503030403020204" pitchFamily="34" charset="0"/>
              </a:rPr>
              <a:t>Input</a:t>
            </a:r>
            <a:r>
              <a:rPr lang="en-GB" sz="2000" b="1" dirty="0">
                <a:latin typeface="Myriad Pro" panose="020B0503030403020204" pitchFamily="34" charset="0"/>
              </a:rPr>
              <a:t>:</a:t>
            </a:r>
            <a:r>
              <a:rPr lang="en-GB" sz="2000" dirty="0">
                <a:latin typeface="Myriad Pro" panose="020B0503030403020204" pitchFamily="34" charset="0"/>
              </a:rPr>
              <a:t>  50 t of </a:t>
            </a:r>
            <a:r>
              <a:rPr lang="en-GB" sz="2000" dirty="0" smtClean="0">
                <a:latin typeface="Myriad Pro" panose="020B0503030403020204" pitchFamily="34" charset="0"/>
              </a:rPr>
              <a:t>metal</a:t>
            </a:r>
          </a:p>
          <a:p>
            <a:r>
              <a:rPr lang="en-GB" sz="2000" b="1" dirty="0" smtClean="0">
                <a:latin typeface="Myriad Pro" panose="020B0503030403020204" pitchFamily="34" charset="0"/>
              </a:rPr>
              <a:t>Dimensions</a:t>
            </a:r>
            <a:r>
              <a:rPr lang="en-GB" sz="2000" b="1" dirty="0">
                <a:latin typeface="Myriad Pro" panose="020B0503030403020204" pitchFamily="34" charset="0"/>
              </a:rPr>
              <a:t>:</a:t>
            </a:r>
            <a:r>
              <a:rPr lang="en-GB" sz="2000" dirty="0">
                <a:latin typeface="Myriad Pro" panose="020B0503030403020204" pitchFamily="34" charset="0"/>
              </a:rPr>
              <a:t> </a:t>
            </a:r>
            <a:r>
              <a:rPr lang="en-GB" sz="2000" dirty="0" smtClean="0">
                <a:latin typeface="Myriad Pro" panose="020B0503030403020204" pitchFamily="34" charset="0"/>
              </a:rPr>
              <a:t>width</a:t>
            </a:r>
            <a:r>
              <a:rPr lang="lt-LT" sz="2000" dirty="0" smtClean="0">
                <a:latin typeface="Myriad Pro" panose="020B0503030403020204" pitchFamily="34" charset="0"/>
              </a:rPr>
              <a:t> </a:t>
            </a:r>
            <a:r>
              <a:rPr lang="en-GB" sz="2000" dirty="0" smtClean="0">
                <a:latin typeface="Myriad Pro" panose="020B0503030403020204" pitchFamily="34" charset="0"/>
              </a:rPr>
              <a:t>–</a:t>
            </a:r>
            <a:r>
              <a:rPr lang="lt-LT" sz="2000" dirty="0" smtClean="0">
                <a:latin typeface="Myriad Pro" panose="020B0503030403020204" pitchFamily="34" charset="0"/>
              </a:rPr>
              <a:t> </a:t>
            </a:r>
            <a:r>
              <a:rPr lang="en-GB" sz="2000" dirty="0" smtClean="0">
                <a:latin typeface="Myriad Pro" panose="020B0503030403020204" pitchFamily="34" charset="0"/>
              </a:rPr>
              <a:t>7 </a:t>
            </a:r>
            <a:r>
              <a:rPr lang="en-GB" sz="2000" dirty="0">
                <a:latin typeface="Myriad Pro" panose="020B0503030403020204" pitchFamily="34" charset="0"/>
              </a:rPr>
              <a:t>m, length– 10 m, height – 7m.</a:t>
            </a:r>
          </a:p>
        </p:txBody>
      </p:sp>
      <p:sp>
        <p:nvSpPr>
          <p:cNvPr id="20" name="Trapezoid 19"/>
          <p:cNvSpPr/>
          <p:nvPr/>
        </p:nvSpPr>
        <p:spPr>
          <a:xfrm rot="5400000">
            <a:off x="-1926756"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407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0" fill="hold"/>
                                        <p:tgtEl>
                                          <p:spTgt spid="15"/>
                                        </p:tgtEl>
                                        <p:attrNameLst>
                                          <p:attrName>ppt_x</p:attrName>
                                        </p:attrNameLst>
                                      </p:cBhvr>
                                      <p:tavLst>
                                        <p:tav tm="0">
                                          <p:val>
                                            <p:strVal val="0-#ppt_w/2"/>
                                          </p:val>
                                        </p:tav>
                                        <p:tav tm="100000">
                                          <p:val>
                                            <p:strVal val="#ppt_x"/>
                                          </p:val>
                                        </p:tav>
                                      </p:tavLst>
                                    </p:anim>
                                    <p:anim calcmode="lin" valueType="num">
                                      <p:cBhvr additive="base">
                                        <p:cTn id="8" dur="2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03929" y="0"/>
            <a:ext cx="5525922"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379951" y="1943625"/>
            <a:ext cx="5556779" cy="4167587"/>
          </a:xfrm>
          <a:prstGeom prst="rect">
            <a:avLst/>
          </a:prstGeom>
        </p:spPr>
      </p:pic>
      <p:sp>
        <p:nvSpPr>
          <p:cNvPr id="19" name="Trapezoid 18"/>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VESSEL INSERT</a:t>
            </a:r>
            <a:r>
              <a:rPr lang="en-GB" sz="2800" dirty="0" smtClean="0">
                <a:solidFill>
                  <a:schemeClr val="bg1"/>
                </a:solidFill>
                <a:latin typeface="Myriad Pro" charset="0"/>
                <a:ea typeface="Myriad Pro" charset="0"/>
                <a:cs typeface="Myriad Pro" charset="0"/>
              </a:rPr>
              <a:t> </a:t>
            </a:r>
            <a:endParaRPr lang="en-US" sz="2800" b="1" dirty="0">
              <a:solidFill>
                <a:schemeClr val="bg1"/>
              </a:solidFill>
              <a:latin typeface="Myriad Pro" charset="0"/>
              <a:ea typeface="Myriad Pro" charset="0"/>
              <a:cs typeface="Myriad Pro" charset="0"/>
            </a:endParaRPr>
          </a:p>
        </p:txBody>
      </p:sp>
      <p:sp>
        <p:nvSpPr>
          <p:cNvPr id="15" name="Trapezoid 14"/>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0708" y="1943625"/>
            <a:ext cx="6071253" cy="3796007"/>
          </a:xfrm>
          <a:prstGeom prst="rect">
            <a:avLst/>
          </a:prstGeom>
        </p:spPr>
      </p:pic>
    </p:spTree>
    <p:extLst>
      <p:ext uri="{BB962C8B-B14F-4D97-AF65-F5344CB8AC3E}">
        <p14:creationId xmlns:p14="http://schemas.microsoft.com/office/powerpoint/2010/main" val="105621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0-#ppt_w/2"/>
                                          </p:val>
                                        </p:tav>
                                        <p:tav tm="100000">
                                          <p:val>
                                            <p:strVal val="#ppt_x"/>
                                          </p:val>
                                        </p:tav>
                                      </p:tavLst>
                                    </p:anim>
                                    <p:anim calcmode="lin" valueType="num">
                                      <p:cBhvr additive="base">
                                        <p:cTn id="8" dur="2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972" y="1446128"/>
            <a:ext cx="5944027" cy="4458020"/>
          </a:xfrm>
          <a:prstGeom prst="rect">
            <a:avLst/>
          </a:prstGeom>
        </p:spPr>
      </p:pic>
      <p:sp>
        <p:nvSpPr>
          <p:cNvPr id="10" name="Rectangle 9"/>
          <p:cNvSpPr/>
          <p:nvPr/>
        </p:nvSpPr>
        <p:spPr>
          <a:xfrm>
            <a:off x="603929"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OFFSHORE</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810720"/>
            <a:ext cx="4982261" cy="4093428"/>
          </a:xfrm>
          <a:prstGeom prst="rect">
            <a:avLst/>
          </a:prstGeom>
          <a:noFill/>
        </p:spPr>
        <p:txBody>
          <a:bodyPr wrap="square" rtlCol="0">
            <a:spAutoFit/>
          </a:bodyPr>
          <a:lstStyle/>
          <a:p>
            <a:r>
              <a:rPr lang="en-GB" sz="2000" dirty="0">
                <a:latin typeface="Myriad Pro" panose="020B0503030403020204" pitchFamily="34" charset="0"/>
              </a:rPr>
              <a:t>Give your idea – our team will design and create it in the right metal shape for. We have the personnel and experience to get the job done right</a:t>
            </a:r>
            <a:r>
              <a:rPr lang="en-GB" sz="2000" dirty="0" smtClean="0">
                <a:latin typeface="Myriad Pro" panose="020B0503030403020204" pitchFamily="34" charset="0"/>
              </a:rPr>
              <a:t>.</a:t>
            </a:r>
          </a:p>
          <a:p>
            <a:pPr marL="342900" indent="-342900">
              <a:buFont typeface="Arial" panose="020B0604020202020204" pitchFamily="34" charset="0"/>
              <a:buChar char="•"/>
            </a:pPr>
            <a:endParaRPr lang="en-GB" sz="2000" dirty="0" smtClean="0">
              <a:latin typeface="Myriad Pro" panose="020B0503030403020204" pitchFamily="34" charset="0"/>
            </a:endParaRPr>
          </a:p>
          <a:p>
            <a:pPr marL="342900" indent="-342900">
              <a:buFont typeface="Arial" panose="020B0604020202020204" pitchFamily="34" charset="0"/>
              <a:buChar char="•"/>
            </a:pPr>
            <a:endParaRPr lang="en-GB" sz="2000" b="1" dirty="0">
              <a:latin typeface="Myriad Pro" panose="020B0503030403020204" pitchFamily="34" charset="0"/>
            </a:endParaRPr>
          </a:p>
          <a:p>
            <a:pPr marL="342900" lvl="0" indent="-342900">
              <a:buFont typeface="Wingdings" panose="05000000000000000000" pitchFamily="2" charset="2"/>
              <a:buChar char="q"/>
            </a:pPr>
            <a:r>
              <a:rPr lang="lt-LT" sz="2000" b="1" dirty="0" err="1" smtClean="0">
                <a:latin typeface="Myriad Pro" panose="020B0503030403020204" pitchFamily="34" charset="0"/>
              </a:rPr>
              <a:t>Reels</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Cable </a:t>
            </a:r>
            <a:r>
              <a:rPr lang="en-GB" sz="2000" b="1" dirty="0">
                <a:latin typeface="Myriad Pro" panose="020B0503030403020204" pitchFamily="34" charset="0"/>
              </a:rPr>
              <a:t>storage </a:t>
            </a:r>
            <a:r>
              <a:rPr lang="en-GB" sz="2000" b="1" dirty="0" smtClean="0">
                <a:latin typeface="Myriad Pro" panose="020B0503030403020204" pitchFamily="34" charset="0"/>
              </a:rPr>
              <a:t>baskets</a:t>
            </a:r>
            <a:r>
              <a:rPr lang="lt-LT" sz="2000" b="1" dirty="0" smtClean="0">
                <a:latin typeface="Myriad Pro" panose="020B0503030403020204" pitchFamily="34" charset="0"/>
              </a:rPr>
              <a:t>.</a:t>
            </a:r>
          </a:p>
          <a:p>
            <a:pPr marL="342900" lvl="0" indent="-342900">
              <a:buFont typeface="Wingdings" panose="05000000000000000000" pitchFamily="2" charset="2"/>
              <a:buChar char="q"/>
            </a:pPr>
            <a:r>
              <a:rPr lang="lt-LT" sz="2000" b="1" dirty="0">
                <a:latin typeface="Myriad Pro" panose="020B0503030403020204" pitchFamily="34" charset="0"/>
              </a:rPr>
              <a:t>T</a:t>
            </a:r>
            <a:r>
              <a:rPr lang="lt-LT" sz="2000" b="1" dirty="0" smtClean="0">
                <a:latin typeface="Myriad Pro" panose="020B0503030403020204" pitchFamily="34" charset="0"/>
              </a:rPr>
              <a:t>urn tables.</a:t>
            </a:r>
          </a:p>
          <a:p>
            <a:pPr marL="342900" lvl="0" indent="-342900">
              <a:buFont typeface="Wingdings" panose="05000000000000000000" pitchFamily="2" charset="2"/>
              <a:buChar char="q"/>
            </a:pPr>
            <a:r>
              <a:rPr lang="lt-LT" sz="2000" b="1" dirty="0" smtClean="0">
                <a:latin typeface="Myriad Pro" panose="020B0503030403020204" pitchFamily="34" charset="0"/>
              </a:rPr>
              <a:t>Lifting beams.</a:t>
            </a:r>
          </a:p>
          <a:p>
            <a:pPr marL="342900" lvl="0" indent="-342900">
              <a:buFont typeface="Wingdings" panose="05000000000000000000" pitchFamily="2" charset="2"/>
              <a:buChar char="q"/>
            </a:pPr>
            <a:r>
              <a:rPr lang="en-GB" sz="2000" b="1" dirty="0" smtClean="0">
                <a:latin typeface="Myriad Pro" panose="020B0503030403020204" pitchFamily="34" charset="0"/>
              </a:rPr>
              <a:t>Platforms</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Platform </a:t>
            </a:r>
            <a:r>
              <a:rPr lang="en-GB" sz="2000" b="1" dirty="0" smtClean="0">
                <a:latin typeface="Myriad Pro" panose="020B0503030403020204" pitchFamily="34" charset="0"/>
              </a:rPr>
              <a:t>assemblies</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Etc.</a:t>
            </a:r>
          </a:p>
        </p:txBody>
      </p:sp>
      <p:sp>
        <p:nvSpPr>
          <p:cNvPr id="12" name="Trapezoid 11"/>
          <p:cNvSpPr/>
          <p:nvPr/>
        </p:nvSpPr>
        <p:spPr>
          <a:xfrm rot="5400000">
            <a:off x="9059540" y="7381033"/>
            <a:ext cx="5040744" cy="1224174"/>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4185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6" y="388088"/>
            <a:ext cx="4976041" cy="6081824"/>
          </a:xfrm>
          <a:prstGeom prst="rect">
            <a:avLst/>
          </a:prstGeom>
        </p:spPr>
      </p:pic>
      <p:sp>
        <p:nvSpPr>
          <p:cNvPr id="10" name="Rectangle 9"/>
          <p:cNvSpPr/>
          <p:nvPr/>
        </p:nvSpPr>
        <p:spPr>
          <a:xfrm>
            <a:off x="603929"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REELS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4990498" cy="3785652"/>
          </a:xfrm>
          <a:prstGeom prst="rect">
            <a:avLst/>
          </a:prstGeom>
          <a:noFill/>
        </p:spPr>
        <p:txBody>
          <a:bodyPr wrap="square" rtlCol="0">
            <a:spAutoFit/>
          </a:bodyPr>
          <a:lstStyle/>
          <a:p>
            <a:r>
              <a:rPr lang="en-GB" sz="2400" dirty="0">
                <a:latin typeface="Myriad Pro" panose="020B0503030403020204" pitchFamily="34" charset="0"/>
              </a:rPr>
              <a:t>We design, manufacture and assemble reels of different sizes, and of both standard and complex structures. Our customised design solutions reduce time and transport costs</a:t>
            </a:r>
            <a:r>
              <a:rPr lang="en-GB" sz="2400" dirty="0" smtClean="0">
                <a:latin typeface="Myriad Pro" panose="020B0503030403020204" pitchFamily="34" charset="0"/>
              </a:rPr>
              <a:t>.</a:t>
            </a:r>
          </a:p>
          <a:p>
            <a:endParaRPr lang="en-GB" sz="2400" dirty="0">
              <a:latin typeface="Myriad Pro" panose="020B0503030403020204" pitchFamily="34" charset="0"/>
            </a:endParaRPr>
          </a:p>
          <a:p>
            <a:r>
              <a:rPr lang="en-GB" sz="2400" dirty="0">
                <a:latin typeface="Myriad Pro" panose="020B0503030403020204" pitchFamily="34" charset="0"/>
              </a:rPr>
              <a:t> </a:t>
            </a:r>
          </a:p>
          <a:p>
            <a:r>
              <a:rPr lang="en-GB" sz="2400" b="1" dirty="0">
                <a:latin typeface="Myriad Pro" panose="020B0503030403020204" pitchFamily="34" charset="0"/>
              </a:rPr>
              <a:t>Diameter:</a:t>
            </a:r>
            <a:r>
              <a:rPr lang="en-GB" sz="2400" dirty="0">
                <a:latin typeface="Myriad Pro" panose="020B0503030403020204" pitchFamily="34" charset="0"/>
              </a:rPr>
              <a:t> from 4 m to 11 m </a:t>
            </a:r>
            <a:endParaRPr lang="en-GB" sz="2400" dirty="0" smtClean="0">
              <a:latin typeface="Myriad Pro" panose="020B0503030403020204" pitchFamily="34" charset="0"/>
            </a:endParaRPr>
          </a:p>
          <a:p>
            <a:r>
              <a:rPr lang="en-GB" sz="2400" b="1" dirty="0" smtClean="0">
                <a:latin typeface="Myriad Pro" panose="020B0503030403020204" pitchFamily="34" charset="0"/>
              </a:rPr>
              <a:t>Weight</a:t>
            </a:r>
            <a:r>
              <a:rPr lang="en-GB" sz="2400" b="1" dirty="0">
                <a:latin typeface="Myriad Pro" panose="020B0503030403020204" pitchFamily="34" charset="0"/>
              </a:rPr>
              <a:t>:</a:t>
            </a:r>
            <a:r>
              <a:rPr lang="en-GB" sz="2400" dirty="0">
                <a:latin typeface="Myriad Pro" panose="020B0503030403020204" pitchFamily="34" charset="0"/>
              </a:rPr>
              <a:t> from 3 t to 60 t</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2897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138412" y="1922701"/>
            <a:ext cx="5663954" cy="4247765"/>
          </a:xfrm>
          <a:prstGeom prst="rect">
            <a:avLst/>
          </a:prstGeom>
        </p:spPr>
      </p:pic>
      <p:sp>
        <p:nvSpPr>
          <p:cNvPr id="10" name="Rectangle 9"/>
          <p:cNvSpPr/>
          <p:nvPr/>
        </p:nvSpPr>
        <p:spPr>
          <a:xfrm>
            <a:off x="603792" y="0"/>
            <a:ext cx="5534620"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6" name="Picture 5"/>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rot="5400000">
            <a:off x="992127" y="1230607"/>
            <a:ext cx="4237914" cy="5663954"/>
          </a:xfrm>
          <a:prstGeom prst="rect">
            <a:avLst/>
          </a:prstGeom>
        </p:spPr>
      </p:pic>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REELS</a:t>
            </a:r>
            <a:endParaRPr lang="en-US" sz="2800" b="1" dirty="0">
              <a:solidFill>
                <a:schemeClr val="bg1"/>
              </a:solidFill>
              <a:latin typeface="Myriad Pro" charset="0"/>
              <a:ea typeface="Myriad Pro" charset="0"/>
              <a:cs typeface="Myriad Pro" charset="0"/>
            </a:endParaRPr>
          </a:p>
        </p:txBody>
      </p:sp>
      <p:sp>
        <p:nvSpPr>
          <p:cNvPr id="21" name="Trapezoid 20"/>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96794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hqprint">
            <a:extLst>
              <a:ext uri="{28A0092B-C50C-407E-A947-70E740481C1C}">
                <a14:useLocalDpi xmlns:a14="http://schemas.microsoft.com/office/drawing/2010/main"/>
              </a:ext>
            </a:extLst>
          </a:blip>
          <a:srcRect l="31022" r="8345"/>
          <a:stretch/>
        </p:blipFill>
        <p:spPr>
          <a:xfrm>
            <a:off x="6781800" y="388087"/>
            <a:ext cx="4959188" cy="6136627"/>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BASKETS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5021161" cy="3785652"/>
          </a:xfrm>
          <a:prstGeom prst="rect">
            <a:avLst/>
          </a:prstGeom>
          <a:noFill/>
        </p:spPr>
        <p:txBody>
          <a:bodyPr wrap="square" rtlCol="0">
            <a:spAutoFit/>
          </a:bodyPr>
          <a:lstStyle/>
          <a:p>
            <a:r>
              <a:rPr lang="en-GB" sz="2400" dirty="0">
                <a:latin typeface="Myriad Pro" panose="020B0503030403020204" pitchFamily="34" charset="0"/>
              </a:rPr>
              <a:t>Using innovative technologies, we design and manufacture safe, reliable baskets of various diameters. The baskets can be adapted to individual needs, for the winding and storage of various wires and other flexible products. </a:t>
            </a:r>
            <a:endParaRPr lang="en-GB" sz="2400" dirty="0" smtClean="0">
              <a:latin typeface="Myriad Pro" panose="020B0503030403020204" pitchFamily="34" charset="0"/>
            </a:endParaRPr>
          </a:p>
          <a:p>
            <a:endParaRPr lang="en-GB" sz="2400" dirty="0">
              <a:latin typeface="Myriad Pro" panose="020B0503030403020204" pitchFamily="34" charset="0"/>
            </a:endParaRPr>
          </a:p>
          <a:p>
            <a:endParaRPr lang="en-GB" sz="2400" dirty="0">
              <a:latin typeface="Myriad Pro" panose="020B0503030403020204" pitchFamily="34" charset="0"/>
            </a:endParaRPr>
          </a:p>
          <a:p>
            <a:r>
              <a:rPr lang="en-GB" sz="2400" b="1" dirty="0">
                <a:latin typeface="Myriad Pro" panose="020B0503030403020204" pitchFamily="34" charset="0"/>
              </a:rPr>
              <a:t>Diameter</a:t>
            </a:r>
            <a:r>
              <a:rPr lang="en-GB" sz="2400" b="1" dirty="0" smtClean="0">
                <a:latin typeface="Myriad Pro" panose="020B0503030403020204" pitchFamily="34" charset="0"/>
              </a:rPr>
              <a:t>: </a:t>
            </a:r>
            <a:r>
              <a:rPr lang="en-GB" sz="2400" dirty="0">
                <a:latin typeface="Myriad Pro" panose="020B0503030403020204" pitchFamily="34" charset="0"/>
              </a:rPr>
              <a:t>to 20 m</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62316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03792" y="0"/>
            <a:ext cx="5556779"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160571" y="1943625"/>
            <a:ext cx="5672651" cy="4159752"/>
          </a:xfrm>
          <a:prstGeom prst="rect">
            <a:avLst/>
          </a:prstGeom>
        </p:spPr>
      </p:pic>
      <p:pic>
        <p:nvPicPr>
          <p:cNvPr id="6" name="Picture 5"/>
          <p:cNvPicPr>
            <a:picLocks noChangeAspect="1"/>
          </p:cNvPicPr>
          <p:nvPr/>
        </p:nvPicPr>
        <p:blipFill rotWithShape="1">
          <a:blip r:embed="rId3" cstate="hqprint">
            <a:extLst>
              <a:ext uri="{28A0092B-C50C-407E-A947-70E740481C1C}">
                <a14:useLocalDpi xmlns:a14="http://schemas.microsoft.com/office/drawing/2010/main"/>
              </a:ext>
            </a:extLst>
          </a:blip>
          <a:srcRect r="-901"/>
          <a:stretch/>
        </p:blipFill>
        <p:spPr>
          <a:xfrm>
            <a:off x="365318" y="1943625"/>
            <a:ext cx="5605996" cy="4159751"/>
          </a:xfrm>
          <a:prstGeom prst="rect">
            <a:avLst/>
          </a:prstGeom>
        </p:spPr>
      </p:pic>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BASKETS</a:t>
            </a:r>
            <a:endParaRPr lang="en-US" sz="2800" b="1" dirty="0">
              <a:solidFill>
                <a:schemeClr val="bg1"/>
              </a:solidFill>
              <a:latin typeface="Myriad Pro" charset="0"/>
              <a:ea typeface="Myriad Pro" charset="0"/>
              <a:cs typeface="Myriad Pro" charset="0"/>
            </a:endParaRPr>
          </a:p>
        </p:txBody>
      </p:sp>
      <p:sp>
        <p:nvSpPr>
          <p:cNvPr id="19" name="Trapezoid 18"/>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2537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8035"/>
            <a:ext cx="5024948" cy="6081930"/>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297856" y="626530"/>
            <a:ext cx="8854800" cy="880537"/>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26530"/>
            <a:ext cx="3640197" cy="880537"/>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424516"/>
            <a:ext cx="10515600" cy="1325563"/>
          </a:xfrm>
        </p:spPr>
        <p:txBody>
          <a:bodyPr>
            <a:normAutofit/>
          </a:bodyPr>
          <a:lstStyle/>
          <a:p>
            <a:r>
              <a:rPr lang="en-GB" sz="2800" b="1" dirty="0" smtClean="0">
                <a:solidFill>
                  <a:schemeClr val="bg1"/>
                </a:solidFill>
                <a:latin typeface="Myriad Pro" charset="0"/>
                <a:ea typeface="Myriad Pro" charset="0"/>
                <a:cs typeface="Myriad Pro" charset="0"/>
              </a:rPr>
              <a:t>MANUFACTURING AND TESTING </a:t>
            </a:r>
            <a:br>
              <a:rPr lang="en-GB" sz="2800" b="1" dirty="0" smtClean="0">
                <a:solidFill>
                  <a:schemeClr val="bg1"/>
                </a:solidFill>
                <a:latin typeface="Myriad Pro" charset="0"/>
                <a:ea typeface="Myriad Pro" charset="0"/>
                <a:cs typeface="Myriad Pro" charset="0"/>
              </a:rPr>
            </a:br>
            <a:r>
              <a:rPr lang="en-GB" sz="2800" b="1" dirty="0" smtClean="0">
                <a:solidFill>
                  <a:schemeClr val="bg1"/>
                </a:solidFill>
                <a:latin typeface="Myriad Pro" charset="0"/>
                <a:ea typeface="Myriad Pro" charset="0"/>
                <a:cs typeface="Myriad Pro" charset="0"/>
              </a:rPr>
              <a:t>OF LIFTING BEAM EQUIPMENT</a:t>
            </a:r>
            <a:r>
              <a:rPr lang="en-GB" sz="2800" dirty="0" smtClean="0">
                <a:solidFill>
                  <a:schemeClr val="bg1"/>
                </a:solidFill>
                <a:latin typeface="Myriad Pro" charset="0"/>
                <a:ea typeface="Myriad Pro" charset="0"/>
                <a:cs typeface="Myriad Pro" charset="0"/>
              </a:rPr>
              <a:t> </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851300"/>
            <a:ext cx="4278744" cy="2677656"/>
          </a:xfrm>
          <a:prstGeom prst="rect">
            <a:avLst/>
          </a:prstGeom>
          <a:noFill/>
        </p:spPr>
        <p:txBody>
          <a:bodyPr wrap="square" rtlCol="0">
            <a:spAutoFit/>
          </a:bodyPr>
          <a:lstStyle/>
          <a:p>
            <a:r>
              <a:rPr lang="en-GB" sz="2400" dirty="0">
                <a:latin typeface="Myriad Pro" panose="020B0503030403020204" pitchFamily="34" charset="0"/>
              </a:rPr>
              <a:t>We design and manufacture lifting beams using state-of-the-art engineering solutions. We pay a great deal of attention to safety – we test </a:t>
            </a:r>
            <a:r>
              <a:rPr lang="en-GB" sz="2400" dirty="0" smtClean="0">
                <a:latin typeface="Myriad Pro" panose="020B0503030403020204" pitchFamily="34" charset="0"/>
              </a:rPr>
              <a:t>equipment according standards and client needs . </a:t>
            </a:r>
            <a:endParaRPr lang="en-GB" sz="2400" dirty="0">
              <a:latin typeface="Myriad Pro" panose="020B0503030403020204" pitchFamily="34" charset="0"/>
            </a:endParaRP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2212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19582" y="0"/>
            <a:ext cx="559228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211870" y="1976602"/>
            <a:ext cx="5624356" cy="4193863"/>
          </a:xfrm>
          <a:prstGeom prst="rect">
            <a:avLst/>
          </a:prstGeom>
        </p:spPr>
      </p:pic>
      <p:pic>
        <p:nvPicPr>
          <p:cNvPr id="3" name="Picture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99086" y="1973096"/>
            <a:ext cx="5702349" cy="4197369"/>
          </a:xfrm>
          <a:prstGeom prst="rect">
            <a:avLst/>
          </a:prstGeom>
        </p:spPr>
      </p:pic>
      <p:sp>
        <p:nvSpPr>
          <p:cNvPr id="13" name="Trapezoid 12"/>
          <p:cNvSpPr/>
          <p:nvPr/>
        </p:nvSpPr>
        <p:spPr>
          <a:xfrm>
            <a:off x="-1297856" y="626530"/>
            <a:ext cx="8854800" cy="880537"/>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26530"/>
            <a:ext cx="3640197" cy="880537"/>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424516"/>
            <a:ext cx="10515600" cy="1325563"/>
          </a:xfrm>
        </p:spPr>
        <p:txBody>
          <a:bodyPr>
            <a:normAutofit/>
          </a:bodyPr>
          <a:lstStyle/>
          <a:p>
            <a:r>
              <a:rPr lang="en-GB" sz="2800" b="1" dirty="0" smtClean="0">
                <a:solidFill>
                  <a:schemeClr val="bg1"/>
                </a:solidFill>
                <a:latin typeface="Myriad Pro" charset="0"/>
                <a:ea typeface="Myriad Pro" charset="0"/>
                <a:cs typeface="Myriad Pro" charset="0"/>
              </a:rPr>
              <a:t>MANUFACTURING AND TESTING </a:t>
            </a:r>
            <a:br>
              <a:rPr lang="en-GB" sz="2800" b="1" dirty="0" smtClean="0">
                <a:solidFill>
                  <a:schemeClr val="bg1"/>
                </a:solidFill>
                <a:latin typeface="Myriad Pro" charset="0"/>
                <a:ea typeface="Myriad Pro" charset="0"/>
                <a:cs typeface="Myriad Pro" charset="0"/>
              </a:rPr>
            </a:br>
            <a:r>
              <a:rPr lang="en-GB" sz="2800" b="1" dirty="0" smtClean="0">
                <a:solidFill>
                  <a:schemeClr val="bg1"/>
                </a:solidFill>
                <a:latin typeface="Myriad Pro" charset="0"/>
                <a:ea typeface="Myriad Pro" charset="0"/>
                <a:cs typeface="Myriad Pro" charset="0"/>
              </a:rPr>
              <a:t>OF LIFTING BEAM EQUIPMENT</a:t>
            </a:r>
            <a:r>
              <a:rPr lang="en-GB" sz="2800" dirty="0" smtClean="0">
                <a:solidFill>
                  <a:schemeClr val="bg1"/>
                </a:solidFill>
                <a:latin typeface="Myriad Pro" charset="0"/>
                <a:ea typeface="Myriad Pro" charset="0"/>
                <a:cs typeface="Myriad Pro" charset="0"/>
              </a:rPr>
              <a:t> </a:t>
            </a:r>
            <a:endParaRPr lang="en-US" sz="2800" b="1" dirty="0">
              <a:solidFill>
                <a:schemeClr val="bg1"/>
              </a:solidFill>
              <a:latin typeface="Myriad Pro" charset="0"/>
              <a:ea typeface="Myriad Pro" charset="0"/>
              <a:cs typeface="Myriad Pro" charset="0"/>
            </a:endParaRPr>
          </a:p>
        </p:txBody>
      </p:sp>
      <p:sp>
        <p:nvSpPr>
          <p:cNvPr id="17" name="Trapezoid 16"/>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94546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0" fill="hold"/>
                                        <p:tgtEl>
                                          <p:spTgt spid="13"/>
                                        </p:tgtEl>
                                        <p:attrNameLst>
                                          <p:attrName>ppt_x</p:attrName>
                                        </p:attrNameLst>
                                      </p:cBhvr>
                                      <p:tavLst>
                                        <p:tav tm="0">
                                          <p:val>
                                            <p:strVal val="0-#ppt_w/2"/>
                                          </p:val>
                                        </p:tav>
                                        <p:tav tm="100000">
                                          <p:val>
                                            <p:strVal val="#ppt_x"/>
                                          </p:val>
                                        </p:tav>
                                      </p:tavLst>
                                    </p:anim>
                                    <p:anim calcmode="lin" valueType="num">
                                      <p:cBhvr additive="base">
                                        <p:cTn id="8" dur="2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8035"/>
            <a:ext cx="5024948" cy="6086143"/>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INDUSTRY</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4944961" cy="4401205"/>
          </a:xfrm>
          <a:prstGeom prst="rect">
            <a:avLst/>
          </a:prstGeom>
          <a:noFill/>
        </p:spPr>
        <p:txBody>
          <a:bodyPr wrap="square" rtlCol="0">
            <a:spAutoFit/>
          </a:bodyPr>
          <a:lstStyle/>
          <a:p>
            <a:r>
              <a:rPr lang="en-GB" sz="2000" dirty="0">
                <a:latin typeface="Myriad Pro" panose="020B0503030403020204" pitchFamily="34" charset="0"/>
              </a:rPr>
              <a:t>Our team has a long-term experience in constructing heavy industrial facilities across a broad range of specialized market segments. </a:t>
            </a:r>
            <a:r>
              <a:rPr lang="en-GB" sz="2000" dirty="0" smtClean="0">
                <a:latin typeface="Myriad Pro" panose="020B0503030403020204" pitchFamily="34" charset="0"/>
              </a:rPr>
              <a:t>This experience ma</a:t>
            </a:r>
            <a:r>
              <a:rPr lang="lt-LT" sz="2000" dirty="0" smtClean="0">
                <a:latin typeface="Myriad Pro" panose="020B0503030403020204" pitchFamily="34" charset="0"/>
              </a:rPr>
              <a:t>de</a:t>
            </a:r>
            <a:r>
              <a:rPr lang="en-GB" sz="2000" dirty="0" smtClean="0">
                <a:latin typeface="Myriad Pro" panose="020B0503030403020204" pitchFamily="34" charset="0"/>
              </a:rPr>
              <a:t> it possible to offer integrated </a:t>
            </a:r>
            <a:r>
              <a:rPr lang="en-GB" sz="2000" dirty="0">
                <a:latin typeface="Myriad Pro" panose="020B0503030403020204" pitchFamily="34" charset="0"/>
              </a:rPr>
              <a:t>construction solutions for several of the world’s leading </a:t>
            </a:r>
            <a:r>
              <a:rPr lang="en-GB" sz="2000" dirty="0" smtClean="0">
                <a:latin typeface="Myriad Pro" panose="020B0503030403020204" pitchFamily="34" charset="0"/>
              </a:rPr>
              <a:t>industries, </a:t>
            </a:r>
            <a:r>
              <a:rPr lang="en-GB" sz="2000" dirty="0">
                <a:latin typeface="Myriad Pro" panose="020B0503030403020204" pitchFamily="34" charset="0"/>
              </a:rPr>
              <a:t>oil &amp; </a:t>
            </a:r>
            <a:r>
              <a:rPr lang="en-GB" sz="2000" dirty="0" smtClean="0">
                <a:latin typeface="Myriad Pro" panose="020B0503030403020204" pitchFamily="34" charset="0"/>
              </a:rPr>
              <a:t>gas, or energy production </a:t>
            </a:r>
            <a:r>
              <a:rPr lang="en-GB" sz="2000" dirty="0">
                <a:latin typeface="Myriad Pro" panose="020B0503030403020204" pitchFamily="34" charset="0"/>
              </a:rPr>
              <a:t>companies. </a:t>
            </a:r>
            <a:endParaRPr lang="lt-LT" sz="2000" dirty="0" smtClean="0">
              <a:latin typeface="Myriad Pro" panose="020B0503030403020204" pitchFamily="34" charset="0"/>
            </a:endParaRPr>
          </a:p>
          <a:p>
            <a:endParaRPr lang="lt-LT" sz="2000" dirty="0" smtClean="0">
              <a:latin typeface="Myriad Pro" panose="020B0503030403020204" pitchFamily="34" charset="0"/>
            </a:endParaRPr>
          </a:p>
          <a:p>
            <a:pPr marL="342900" lvl="0" indent="-342900">
              <a:buFont typeface="Wingdings" panose="05000000000000000000" pitchFamily="2" charset="2"/>
              <a:buChar char="q"/>
            </a:pPr>
            <a:r>
              <a:rPr lang="lt-LT" sz="2000" b="1" dirty="0">
                <a:latin typeface="Myriad Pro" panose="020B0503030403020204" pitchFamily="34" charset="0"/>
              </a:rPr>
              <a:t>Storage/processing </a:t>
            </a:r>
            <a:r>
              <a:rPr lang="en-GB" sz="2000" b="1" dirty="0">
                <a:latin typeface="Myriad Pro" panose="020B0503030403020204" pitchFamily="34" charset="0"/>
              </a:rPr>
              <a:t>tanks</a:t>
            </a:r>
            <a:r>
              <a:rPr lang="lt-LT" sz="2000" b="1" dirty="0">
                <a:latin typeface="Myriad Pro" panose="020B0503030403020204" pitchFamily="34" charset="0"/>
              </a:rPr>
              <a:t>.</a:t>
            </a:r>
          </a:p>
          <a:p>
            <a:pPr marL="342900" lvl="0" indent="-342900">
              <a:buFont typeface="Wingdings" panose="05000000000000000000" pitchFamily="2" charset="2"/>
              <a:buChar char="q"/>
            </a:pPr>
            <a:r>
              <a:rPr lang="lt-LT" sz="2000" b="1" dirty="0" err="1" smtClean="0">
                <a:latin typeface="Myriad Pro" panose="020B0503030403020204" pitchFamily="34" charset="0"/>
              </a:rPr>
              <a:t>Silo</a:t>
            </a:r>
            <a:r>
              <a:rPr lang="lt-LT" sz="2000" b="1" dirty="0" smtClean="0">
                <a:latin typeface="Myriad Pro" panose="020B0503030403020204" pitchFamily="34" charset="0"/>
              </a:rPr>
              <a:t> </a:t>
            </a:r>
            <a:r>
              <a:rPr lang="lt-LT" sz="2000" b="1" dirty="0" err="1" smtClean="0">
                <a:latin typeface="Myriad Pro" panose="020B0503030403020204" pitchFamily="34" charset="0"/>
              </a:rPr>
              <a:t>storage</a:t>
            </a:r>
            <a:r>
              <a:rPr lang="lt-LT" sz="2000" b="1" dirty="0" smtClean="0">
                <a:latin typeface="Myriad Pro" panose="020B0503030403020204" pitchFamily="34" charset="0"/>
              </a:rPr>
              <a:t> </a:t>
            </a:r>
            <a:r>
              <a:rPr lang="lt-LT" sz="2000" b="1" dirty="0" err="1" smtClean="0">
                <a:latin typeface="Myriad Pro" panose="020B0503030403020204" pitchFamily="34" charset="0"/>
              </a:rPr>
              <a:t>tanks</a:t>
            </a:r>
            <a:r>
              <a:rPr lang="lt-LT" sz="2000" b="1" dirty="0" smtClean="0">
                <a:latin typeface="Myriad Pro" panose="020B0503030403020204" pitchFamily="34" charset="0"/>
              </a:rPr>
              <a:t>.</a:t>
            </a:r>
          </a:p>
          <a:p>
            <a:pPr marL="342900" lvl="0" indent="-342900">
              <a:buFont typeface="Wingdings" panose="05000000000000000000" pitchFamily="2" charset="2"/>
              <a:buChar char="q"/>
            </a:pPr>
            <a:r>
              <a:rPr lang="lt-LT" sz="2000" b="1" dirty="0" smtClean="0">
                <a:latin typeface="Myriad Pro" panose="020B0503030403020204" pitchFamily="34" charset="0"/>
              </a:rPr>
              <a:t>Twist-lock handling systems.</a:t>
            </a:r>
          </a:p>
          <a:p>
            <a:pPr marL="342900" lvl="0" indent="-342900">
              <a:buFont typeface="Wingdings" panose="05000000000000000000" pitchFamily="2" charset="2"/>
              <a:buChar char="q"/>
            </a:pPr>
            <a:r>
              <a:rPr lang="lt-LT" sz="2000" b="1" dirty="0" smtClean="0">
                <a:latin typeface="Myriad Pro" panose="020B0503030403020204" pitchFamily="34" charset="0"/>
              </a:rPr>
              <a:t>Industrial filters.</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Etc</a:t>
            </a:r>
            <a:r>
              <a:rPr lang="en-GB" sz="2000" b="1" dirty="0">
                <a:latin typeface="Myriad Pro" panose="020B0503030403020204" pitchFamily="34" charset="0"/>
              </a:rPr>
              <a:t>.</a:t>
            </a:r>
          </a:p>
          <a:p>
            <a:endParaRPr lang="lt-LT" sz="2000" dirty="0">
              <a:latin typeface="Myriad Pro" panose="020B0503030403020204" pitchFamily="34" charset="0"/>
            </a:endParaRPr>
          </a:p>
        </p:txBody>
      </p:sp>
      <p:sp>
        <p:nvSpPr>
          <p:cNvPr id="20" name="Trapezoid 19"/>
          <p:cNvSpPr/>
          <p:nvPr/>
        </p:nvSpPr>
        <p:spPr>
          <a:xfrm rot="5400000">
            <a:off x="8985399" y="7511896"/>
            <a:ext cx="5040744" cy="96244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0348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3822"/>
            <a:ext cx="5024948" cy="6090356"/>
          </a:xfrm>
          <a:prstGeom prst="rect">
            <a:avLst/>
          </a:prstGeom>
        </p:spPr>
      </p:pic>
      <p:sp>
        <p:nvSpPr>
          <p:cNvPr id="13" name="Rectangle 12"/>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4" name="Trapezoid 13"/>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FILTERS FOR BIOFUEL POWER PLANT</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4877228" cy="3477875"/>
          </a:xfrm>
          <a:prstGeom prst="rect">
            <a:avLst/>
          </a:prstGeom>
          <a:noFill/>
        </p:spPr>
        <p:txBody>
          <a:bodyPr wrap="square" rtlCol="0">
            <a:spAutoFit/>
          </a:bodyPr>
          <a:lstStyle/>
          <a:p>
            <a:r>
              <a:rPr lang="en-GB" sz="2200" dirty="0">
                <a:latin typeface="Myriad Pro" panose="020B0503030403020204" pitchFamily="34" charset="0"/>
              </a:rPr>
              <a:t>The 4 largest filters in Europe for removing polluted air or gas from particulate matter have been built here. The customer was a new biomass-fired heat and </a:t>
            </a:r>
            <a:r>
              <a:rPr lang="en-GB" sz="2200" dirty="0" smtClean="0">
                <a:latin typeface="Myriad Pro" panose="020B0503030403020204" pitchFamily="34" charset="0"/>
              </a:rPr>
              <a:t>bio power </a:t>
            </a:r>
            <a:r>
              <a:rPr lang="en-GB" sz="2200" dirty="0">
                <a:latin typeface="Myriad Pro" panose="020B0503030403020204" pitchFamily="34" charset="0"/>
              </a:rPr>
              <a:t>plant in Denmark</a:t>
            </a:r>
            <a:r>
              <a:rPr lang="en-GB" sz="2200" dirty="0" smtClean="0">
                <a:latin typeface="Myriad Pro" panose="020B0503030403020204" pitchFamily="34" charset="0"/>
              </a:rPr>
              <a:t>.</a:t>
            </a:r>
          </a:p>
          <a:p>
            <a:endParaRPr lang="en-GB" sz="2200" dirty="0">
              <a:latin typeface="Myriad Pro" panose="020B0503030403020204" pitchFamily="34" charset="0"/>
            </a:endParaRPr>
          </a:p>
          <a:p>
            <a:endParaRPr lang="en-GB" sz="2200" dirty="0">
              <a:latin typeface="Myriad Pro" panose="020B0503030403020204" pitchFamily="34" charset="0"/>
            </a:endParaRPr>
          </a:p>
          <a:p>
            <a:r>
              <a:rPr lang="en-GB" sz="2200" b="1" dirty="0">
                <a:latin typeface="Myriad Pro" panose="020B0503030403020204" pitchFamily="34" charset="0"/>
              </a:rPr>
              <a:t>Weight of a filter:</a:t>
            </a:r>
            <a:r>
              <a:rPr lang="en-GB" sz="2200" dirty="0">
                <a:latin typeface="Myriad Pro" panose="020B0503030403020204" pitchFamily="34" charset="0"/>
              </a:rPr>
              <a:t> 93 </a:t>
            </a:r>
            <a:r>
              <a:rPr lang="en-GB" sz="2200" dirty="0" smtClean="0">
                <a:latin typeface="Myriad Pro" panose="020B0503030403020204" pitchFamily="34" charset="0"/>
              </a:rPr>
              <a:t>t</a:t>
            </a:r>
          </a:p>
          <a:p>
            <a:r>
              <a:rPr lang="en-GB" sz="2200" b="1" dirty="0" smtClean="0">
                <a:latin typeface="Myriad Pro" panose="020B0503030403020204" pitchFamily="34" charset="0"/>
              </a:rPr>
              <a:t>Length </a:t>
            </a:r>
            <a:r>
              <a:rPr lang="en-GB" sz="2200" b="1" dirty="0">
                <a:latin typeface="Myriad Pro" panose="020B0503030403020204" pitchFamily="34" charset="0"/>
              </a:rPr>
              <a:t>of a filter:</a:t>
            </a:r>
            <a:r>
              <a:rPr lang="en-GB" sz="2200" dirty="0">
                <a:latin typeface="Myriad Pro" panose="020B0503030403020204" pitchFamily="34" charset="0"/>
              </a:rPr>
              <a:t> 25 </a:t>
            </a:r>
            <a:r>
              <a:rPr lang="en-GB" sz="2200" dirty="0" smtClean="0">
                <a:latin typeface="Myriad Pro" panose="020B0503030403020204" pitchFamily="34" charset="0"/>
              </a:rPr>
              <a:t>m</a:t>
            </a:r>
          </a:p>
          <a:p>
            <a:r>
              <a:rPr lang="en-GB" sz="2200" b="1" dirty="0" smtClean="0">
                <a:latin typeface="Myriad Pro" panose="020B0503030403020204" pitchFamily="34" charset="0"/>
              </a:rPr>
              <a:t>Input</a:t>
            </a:r>
            <a:r>
              <a:rPr lang="en-GB" sz="2200" b="1" dirty="0">
                <a:latin typeface="Myriad Pro" panose="020B0503030403020204" pitchFamily="34" charset="0"/>
              </a:rPr>
              <a:t>:</a:t>
            </a:r>
            <a:r>
              <a:rPr lang="en-GB" sz="2200" dirty="0">
                <a:latin typeface="Myriad Pro" panose="020B0503030403020204" pitchFamily="34" charset="0"/>
              </a:rPr>
              <a:t> 400 t of metal</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7887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603792" y="0"/>
            <a:ext cx="5590627"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r="-224"/>
          <a:stretch/>
        </p:blipFill>
        <p:spPr>
          <a:xfrm>
            <a:off x="6194419" y="1993930"/>
            <a:ext cx="5641807" cy="4176534"/>
          </a:xfrm>
          <a:prstGeom prst="rect">
            <a:avLst/>
          </a:prstGeom>
        </p:spPr>
      </p:pic>
      <p:pic>
        <p:nvPicPr>
          <p:cNvPr id="4" name="Picture 3"/>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81341" y="1993930"/>
            <a:ext cx="5720094" cy="4205711"/>
          </a:xfrm>
          <a:prstGeom prst="rect">
            <a:avLst/>
          </a:prstGeom>
        </p:spPr>
      </p:pic>
      <p:sp>
        <p:nvSpPr>
          <p:cNvPr id="14" name="Trapezoid 13"/>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FILTERS FOR BIOFUEL POWER PLANT</a:t>
            </a:r>
            <a:endParaRPr lang="en-US" sz="2800" b="1" dirty="0">
              <a:solidFill>
                <a:schemeClr val="bg1"/>
              </a:solidFill>
              <a:latin typeface="Myriad Pro" charset="0"/>
              <a:ea typeface="Myriad Pro" charset="0"/>
              <a:cs typeface="Myriad Pro" charset="0"/>
            </a:endParaRPr>
          </a:p>
        </p:txBody>
      </p:sp>
      <p:sp>
        <p:nvSpPr>
          <p:cNvPr id="15" name="Trapezoid 14"/>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859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flipH="1">
            <a:off x="6777585" y="383822"/>
            <a:ext cx="5024948" cy="6090356"/>
          </a:xfrm>
          <a:prstGeom prst="rect">
            <a:avLst/>
          </a:prstGeom>
        </p:spPr>
      </p:pic>
      <p:sp>
        <p:nvSpPr>
          <p:cNvPr id="13" name="Rectangle 12"/>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4" name="Trapezoid 13"/>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TWIST-LOCK HANDLING SYSTEM </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1" y="1580745"/>
            <a:ext cx="4944961" cy="3816429"/>
          </a:xfrm>
          <a:prstGeom prst="rect">
            <a:avLst/>
          </a:prstGeom>
          <a:noFill/>
        </p:spPr>
        <p:txBody>
          <a:bodyPr wrap="square" rtlCol="0">
            <a:spAutoFit/>
          </a:bodyPr>
          <a:lstStyle/>
          <a:p>
            <a:r>
              <a:rPr lang="en-GB" sz="2200" dirty="0">
                <a:latin typeface="Myriad Pro" panose="020B0503030403020204" pitchFamily="34" charset="0"/>
              </a:rPr>
              <a:t>With the help of our specific knowledge and competent team, a fully automated 7-prototype system has been designed to ensure the optimal performance in container handling. It is equipped with a sustainable mounting tube and a high quality hydraulic system</a:t>
            </a:r>
            <a:r>
              <a:rPr lang="en-GB" sz="2200" dirty="0" smtClean="0">
                <a:latin typeface="Myriad Pro" panose="020B0503030403020204" pitchFamily="34" charset="0"/>
              </a:rPr>
              <a:t>.</a:t>
            </a:r>
          </a:p>
          <a:p>
            <a:endParaRPr lang="en-GB" sz="2200" dirty="0">
              <a:latin typeface="Myriad Pro" panose="020B0503030403020204" pitchFamily="34" charset="0"/>
            </a:endParaRPr>
          </a:p>
          <a:p>
            <a:endParaRPr lang="en-GB" sz="2200" dirty="0">
              <a:latin typeface="Myriad Pro" panose="020B0503030403020204" pitchFamily="34" charset="0"/>
            </a:endParaRPr>
          </a:p>
          <a:p>
            <a:r>
              <a:rPr lang="en-GB" sz="2200" b="1" dirty="0">
                <a:latin typeface="Myriad Pro" panose="020B0503030403020204" pitchFamily="34" charset="0"/>
              </a:rPr>
              <a:t>Duration: </a:t>
            </a:r>
            <a:r>
              <a:rPr lang="en-GB" sz="2200" dirty="0">
                <a:latin typeface="Myriad Pro" panose="020B0503030403020204" pitchFamily="34" charset="0"/>
              </a:rPr>
              <a:t>5 </a:t>
            </a:r>
            <a:r>
              <a:rPr lang="en-GB" sz="2200" dirty="0" smtClean="0">
                <a:latin typeface="Myriad Pro" panose="020B0503030403020204" pitchFamily="34" charset="0"/>
              </a:rPr>
              <a:t>months</a:t>
            </a:r>
          </a:p>
          <a:p>
            <a:r>
              <a:rPr lang="en-GB" sz="2200" b="1" dirty="0" smtClean="0">
                <a:latin typeface="Myriad Pro" panose="020B0503030403020204" pitchFamily="34" charset="0"/>
              </a:rPr>
              <a:t>Input</a:t>
            </a:r>
            <a:r>
              <a:rPr lang="en-GB" sz="2200" b="1" dirty="0">
                <a:latin typeface="Myriad Pro" panose="020B0503030403020204" pitchFamily="34" charset="0"/>
              </a:rPr>
              <a:t>: </a:t>
            </a:r>
            <a:r>
              <a:rPr lang="en-GB" sz="2200" dirty="0">
                <a:latin typeface="Myriad Pro" panose="020B0503030403020204" pitchFamily="34" charset="0"/>
              </a:rPr>
              <a:t>120 t of metal</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6467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5298" b="8208"/>
          <a:stretch/>
        </p:blipFill>
        <p:spPr>
          <a:xfrm>
            <a:off x="6499124" y="255181"/>
            <a:ext cx="5143500" cy="5931715"/>
          </a:xfrm>
          <a:prstGeom prst="rect">
            <a:avLst/>
          </a:prstGeom>
        </p:spPr>
      </p:pic>
      <p:sp>
        <p:nvSpPr>
          <p:cNvPr id="13" name="Rectangle 12"/>
          <p:cNvSpPr/>
          <p:nvPr/>
        </p:nvSpPr>
        <p:spPr>
          <a:xfrm>
            <a:off x="603792" y="0"/>
            <a:ext cx="5590627"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7" name="Picture 6"/>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9087" y="1993930"/>
            <a:ext cx="5702348" cy="4192967"/>
          </a:xfrm>
          <a:prstGeom prst="rect">
            <a:avLst/>
          </a:prstGeom>
        </p:spPr>
      </p:pic>
      <p:sp>
        <p:nvSpPr>
          <p:cNvPr id="14" name="Trapezoid 13"/>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TWIST-LOCK HANDLING SYSTEM </a:t>
            </a:r>
            <a:endParaRPr lang="en-US" sz="2800" b="1" dirty="0">
              <a:solidFill>
                <a:schemeClr val="bg1"/>
              </a:solidFill>
              <a:latin typeface="Myriad Pro" charset="0"/>
              <a:ea typeface="Myriad Pro" charset="0"/>
              <a:cs typeface="Myriad Pro" charset="0"/>
            </a:endParaRPr>
          </a:p>
        </p:txBody>
      </p:sp>
      <p:sp>
        <p:nvSpPr>
          <p:cNvPr id="18" name="Trapezoid 17"/>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8911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0-#ppt_w/2"/>
                                          </p:val>
                                        </p:tav>
                                        <p:tav tm="100000">
                                          <p:val>
                                            <p:strVal val="#ppt_x"/>
                                          </p:val>
                                        </p:tav>
                                      </p:tavLst>
                                    </p:anim>
                                    <p:anim calcmode="lin" valueType="num">
                                      <p:cBhvr additive="base">
                                        <p:cTn id="8" dur="2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3822"/>
            <a:ext cx="5024948" cy="6090356"/>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SILO STORAGE TANKS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4928028" cy="3170099"/>
          </a:xfrm>
          <a:prstGeom prst="rect">
            <a:avLst/>
          </a:prstGeom>
          <a:noFill/>
        </p:spPr>
        <p:txBody>
          <a:bodyPr wrap="square" rtlCol="0">
            <a:spAutoFit/>
          </a:bodyPr>
          <a:lstStyle/>
          <a:p>
            <a:r>
              <a:rPr lang="en-GB" sz="2000" dirty="0">
                <a:latin typeface="Myriad Pro" panose="020B0503030403020204" pitchFamily="34" charset="0"/>
              </a:rPr>
              <a:t>The company made 2 </a:t>
            </a:r>
            <a:r>
              <a:rPr lang="en-GB" sz="2000" dirty="0" smtClean="0">
                <a:latin typeface="Myriad Pro" panose="020B0503030403020204" pitchFamily="34" charset="0"/>
              </a:rPr>
              <a:t>silo storage </a:t>
            </a:r>
            <a:r>
              <a:rPr lang="en-GB" sz="2000" dirty="0">
                <a:latin typeface="Myriad Pro" panose="020B0503030403020204" pitchFamily="34" charset="0"/>
              </a:rPr>
              <a:t>tanks. A reliable production design and solutions were created by qualified employees, to ensure the materials are protected from moisture and different weather conditions</a:t>
            </a:r>
            <a:r>
              <a:rPr lang="en-GB" sz="2000" dirty="0" smtClean="0">
                <a:latin typeface="Myriad Pro" panose="020B0503030403020204" pitchFamily="34" charset="0"/>
              </a:rPr>
              <a:t>.</a:t>
            </a:r>
          </a:p>
          <a:p>
            <a:endParaRPr lang="en-GB" sz="2000" dirty="0">
              <a:latin typeface="Myriad Pro" panose="020B0503030403020204" pitchFamily="34" charset="0"/>
            </a:endParaRPr>
          </a:p>
          <a:p>
            <a:r>
              <a:rPr lang="en-GB" sz="2000" dirty="0">
                <a:latin typeface="Myriad Pro" panose="020B0503030403020204" pitchFamily="34" charset="0"/>
              </a:rPr>
              <a:t> </a:t>
            </a:r>
          </a:p>
          <a:p>
            <a:r>
              <a:rPr lang="en-GB" sz="2000" b="1" dirty="0">
                <a:latin typeface="Myriad Pro" panose="020B0503030403020204" pitchFamily="34" charset="0"/>
              </a:rPr>
              <a:t>Duration:</a:t>
            </a:r>
            <a:r>
              <a:rPr lang="en-GB" sz="2000" dirty="0">
                <a:latin typeface="Myriad Pro" panose="020B0503030403020204" pitchFamily="34" charset="0"/>
              </a:rPr>
              <a:t> 2 </a:t>
            </a:r>
            <a:r>
              <a:rPr lang="en-GB" sz="2000" dirty="0" smtClean="0">
                <a:latin typeface="Myriad Pro" panose="020B0503030403020204" pitchFamily="34" charset="0"/>
              </a:rPr>
              <a:t>months</a:t>
            </a:r>
          </a:p>
          <a:p>
            <a:r>
              <a:rPr lang="en-GB" sz="2000" b="1" dirty="0" smtClean="0">
                <a:latin typeface="Myriad Pro" panose="020B0503030403020204" pitchFamily="34" charset="0"/>
              </a:rPr>
              <a:t>Dimensions</a:t>
            </a:r>
            <a:r>
              <a:rPr lang="en-GB" sz="2000" b="1" dirty="0">
                <a:latin typeface="Myriad Pro" panose="020B0503030403020204" pitchFamily="34" charset="0"/>
              </a:rPr>
              <a:t>:</a:t>
            </a:r>
            <a:r>
              <a:rPr lang="en-GB" sz="2000" dirty="0">
                <a:latin typeface="Myriad Pro" panose="020B0503030403020204" pitchFamily="34" charset="0"/>
              </a:rPr>
              <a:t> diameter– 7 m, height – 23 </a:t>
            </a:r>
            <a:r>
              <a:rPr lang="en-GB" sz="2000" dirty="0" smtClean="0">
                <a:latin typeface="Myriad Pro" panose="020B0503030403020204" pitchFamily="34" charset="0"/>
              </a:rPr>
              <a:t>m</a:t>
            </a:r>
          </a:p>
          <a:p>
            <a:r>
              <a:rPr lang="en-GB" sz="2000" b="1" dirty="0" smtClean="0">
                <a:latin typeface="Myriad Pro" panose="020B0503030403020204" pitchFamily="34" charset="0"/>
              </a:rPr>
              <a:t>Total </a:t>
            </a:r>
            <a:r>
              <a:rPr lang="en-GB" sz="2000" b="1" dirty="0">
                <a:latin typeface="Myriad Pro" panose="020B0503030403020204" pitchFamily="34" charset="0"/>
              </a:rPr>
              <a:t>weight of 2 </a:t>
            </a:r>
            <a:r>
              <a:rPr lang="en-GB" sz="2000" b="1" dirty="0" smtClean="0">
                <a:latin typeface="Myriad Pro" panose="020B0503030403020204" pitchFamily="34" charset="0"/>
              </a:rPr>
              <a:t>silo storage tanks:</a:t>
            </a:r>
            <a:r>
              <a:rPr lang="en-GB" sz="2000" dirty="0" smtClean="0">
                <a:latin typeface="Myriad Pro" panose="020B0503030403020204" pitchFamily="34" charset="0"/>
              </a:rPr>
              <a:t> </a:t>
            </a:r>
            <a:r>
              <a:rPr lang="en-GB" sz="2000" dirty="0">
                <a:latin typeface="Myriad Pro" panose="020B0503030403020204" pitchFamily="34" charset="0"/>
              </a:rPr>
              <a:t>70 t</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61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9087" y="1993930"/>
            <a:ext cx="5702348" cy="4192967"/>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a:solidFill>
                  <a:schemeClr val="bg1"/>
                </a:solidFill>
                <a:latin typeface="Myriad Pro" charset="0"/>
                <a:ea typeface="Myriad Pro" charset="0"/>
                <a:cs typeface="Myriad Pro" charset="0"/>
              </a:rPr>
              <a:t>SILO STORAGE TANKS</a:t>
            </a:r>
            <a:endParaRPr lang="en-US" sz="2800" b="1" dirty="0">
              <a:solidFill>
                <a:schemeClr val="bg1"/>
              </a:solidFill>
              <a:latin typeface="Myriad Pro" charset="0"/>
              <a:ea typeface="Myriad Pro" charset="0"/>
              <a:cs typeface="Myriad Pro" charset="0"/>
            </a:endParaRPr>
          </a:p>
        </p:txBody>
      </p:sp>
      <p:pic>
        <p:nvPicPr>
          <p:cNvPr id="4" name="Picture 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99087" y="1993930"/>
            <a:ext cx="5702348" cy="4189186"/>
          </a:xfrm>
          <a:prstGeom prst="rect">
            <a:avLst/>
          </a:prstGeom>
        </p:spPr>
      </p:pic>
      <p:pic>
        <p:nvPicPr>
          <p:cNvPr id="7" name="Picture 6"/>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47972" y="1993930"/>
            <a:ext cx="5585582" cy="4189186"/>
          </a:xfrm>
          <a:prstGeom prst="rect">
            <a:avLst/>
          </a:prstGeom>
        </p:spPr>
      </p:pic>
      <p:sp>
        <p:nvSpPr>
          <p:cNvPr id="20" name="Trapezoid 19"/>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71495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3822"/>
            <a:ext cx="5024948" cy="6090356"/>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EXPANSION UNITS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4843700" cy="3046988"/>
          </a:xfrm>
          <a:prstGeom prst="rect">
            <a:avLst/>
          </a:prstGeom>
          <a:noFill/>
        </p:spPr>
        <p:txBody>
          <a:bodyPr wrap="square" rtlCol="0">
            <a:spAutoFit/>
          </a:bodyPr>
          <a:lstStyle/>
          <a:p>
            <a:r>
              <a:rPr lang="en-GB" sz="2400" dirty="0">
                <a:latin typeface="Myriad Pro" panose="020B0503030403020204" pitchFamily="34" charset="0"/>
              </a:rPr>
              <a:t>7 </a:t>
            </a:r>
            <a:r>
              <a:rPr lang="en-GB" sz="2400" dirty="0" smtClean="0">
                <a:latin typeface="Myriad Pro" panose="020B0503030403020204" pitchFamily="34" charset="0"/>
              </a:rPr>
              <a:t>units were </a:t>
            </a:r>
            <a:r>
              <a:rPr lang="en-GB" sz="2400" dirty="0">
                <a:latin typeface="Myriad Pro" panose="020B0503030403020204" pitchFamily="34" charset="0"/>
              </a:rPr>
              <a:t>produced and services were provided from A-to-Z. Exceptional attention was given to the design, modern </a:t>
            </a:r>
            <a:r>
              <a:rPr lang="en-GB" sz="2400" dirty="0" smtClean="0">
                <a:latin typeface="Myriad Pro" panose="020B0503030403020204" pitchFamily="34" charset="0"/>
              </a:rPr>
              <a:t>decision</a:t>
            </a:r>
            <a:r>
              <a:rPr lang="lt-LT" sz="2400" dirty="0" smtClean="0">
                <a:latin typeface="Myriad Pro" panose="020B0503030403020204" pitchFamily="34" charset="0"/>
              </a:rPr>
              <a:t> </a:t>
            </a:r>
            <a:r>
              <a:rPr lang="en-GB" sz="2400" dirty="0" smtClean="0">
                <a:latin typeface="Myriad Pro" panose="020B0503030403020204" pitchFamily="34" charset="0"/>
              </a:rPr>
              <a:t>-</a:t>
            </a:r>
            <a:r>
              <a:rPr lang="en-GB" sz="2400" dirty="0">
                <a:latin typeface="Myriad Pro" panose="020B0503030403020204" pitchFamily="34" charset="0"/>
              </a:rPr>
              <a:t>making and full production cycle. </a:t>
            </a:r>
            <a:endParaRPr lang="en-GB" sz="2400" dirty="0" smtClean="0">
              <a:latin typeface="Myriad Pro" panose="020B0503030403020204" pitchFamily="34" charset="0"/>
            </a:endParaRPr>
          </a:p>
          <a:p>
            <a:endParaRPr lang="en-GB" sz="2400" dirty="0">
              <a:latin typeface="Myriad Pro" panose="020B0503030403020204" pitchFamily="34" charset="0"/>
            </a:endParaRPr>
          </a:p>
          <a:p>
            <a:endParaRPr lang="en-GB" sz="2400" dirty="0">
              <a:latin typeface="Myriad Pro" panose="020B0503030403020204" pitchFamily="34" charset="0"/>
            </a:endParaRPr>
          </a:p>
          <a:p>
            <a:r>
              <a:rPr lang="en-GB" sz="2400" b="1" dirty="0">
                <a:latin typeface="Myriad Pro" panose="020B0503030403020204" pitchFamily="34" charset="0"/>
              </a:rPr>
              <a:t>Duration:</a:t>
            </a:r>
            <a:r>
              <a:rPr lang="en-GB" sz="2400" dirty="0">
                <a:latin typeface="Myriad Pro" panose="020B0503030403020204" pitchFamily="34" charset="0"/>
              </a:rPr>
              <a:t> 2 months</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7391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0407" y="1472882"/>
            <a:ext cx="3666478" cy="4438170"/>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13515" y="1993930"/>
            <a:ext cx="5691232" cy="4189186"/>
          </a:xfrm>
          <a:prstGeom prst="rect">
            <a:avLst/>
          </a:prstGeom>
        </p:spPr>
      </p:pic>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a:solidFill>
                  <a:schemeClr val="bg1"/>
                </a:solidFill>
                <a:latin typeface="Myriad Pro" charset="0"/>
                <a:ea typeface="Myriad Pro" charset="0"/>
                <a:cs typeface="Myriad Pro" charset="0"/>
              </a:rPr>
              <a:t>EXPANSION UNITS</a:t>
            </a:r>
            <a:endParaRPr lang="en-US" sz="2800" b="1" dirty="0">
              <a:solidFill>
                <a:schemeClr val="bg1"/>
              </a:solidFill>
              <a:latin typeface="Myriad Pro" charset="0"/>
              <a:ea typeface="Myriad Pro" charset="0"/>
              <a:cs typeface="Myriad Pro" charset="0"/>
            </a:endParaRPr>
          </a:p>
        </p:txBody>
      </p:sp>
      <p:sp>
        <p:nvSpPr>
          <p:cNvPr id="14" name="Trapezoid 13"/>
          <p:cNvSpPr/>
          <p:nvPr/>
        </p:nvSpPr>
        <p:spPr>
          <a:xfrm>
            <a:off x="8181628" y="5803189"/>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9528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777585" y="387260"/>
            <a:ext cx="5045290" cy="6083480"/>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lt-LT" sz="2800" b="1" dirty="0" smtClean="0">
                <a:solidFill>
                  <a:schemeClr val="bg1"/>
                </a:solidFill>
                <a:latin typeface="Myriad Pro" charset="0"/>
                <a:ea typeface="Myriad Pro" charset="0"/>
                <a:cs typeface="Myriad Pro" charset="0"/>
              </a:rPr>
              <a:t>STEEL STRUCTURES</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1279761" y="1468320"/>
            <a:ext cx="4869127" cy="5016758"/>
          </a:xfrm>
          <a:prstGeom prst="rect">
            <a:avLst/>
          </a:prstGeom>
          <a:noFill/>
        </p:spPr>
        <p:txBody>
          <a:bodyPr wrap="square" rtlCol="0">
            <a:spAutoFit/>
          </a:bodyPr>
          <a:lstStyle/>
          <a:p>
            <a:r>
              <a:rPr lang="en-GB" sz="2000" dirty="0">
                <a:latin typeface="Myriad Pro" panose="020B0503030403020204" pitchFamily="34" charset="0"/>
              </a:rPr>
              <a:t>With over 5 years of experience, SIDC has demonstrated the competency and ability though the management and execution of a broad range of civil engineering projects works. </a:t>
            </a:r>
            <a:endParaRPr lang="lt-LT" sz="2000" dirty="0" smtClean="0">
              <a:latin typeface="Myriad Pro" panose="020B0503030403020204" pitchFamily="34" charset="0"/>
            </a:endParaRPr>
          </a:p>
          <a:p>
            <a:endParaRPr lang="lt-LT" sz="2000" dirty="0">
              <a:latin typeface="Myriad Pro" panose="020B0503030403020204" pitchFamily="34" charset="0"/>
            </a:endParaRPr>
          </a:p>
          <a:p>
            <a:r>
              <a:rPr lang="en-GB" sz="2000" dirty="0" smtClean="0">
                <a:latin typeface="Myriad Pro" panose="020B0503030403020204" pitchFamily="34" charset="0"/>
              </a:rPr>
              <a:t>Our </a:t>
            </a:r>
            <a:r>
              <a:rPr lang="en-GB" sz="2000" dirty="0">
                <a:latin typeface="Myriad Pro" panose="020B0503030403020204" pitchFamily="34" charset="0"/>
              </a:rPr>
              <a:t>world class engineering team has experience designing all type structures and construction of other prefabricated reinforced concrete structures. </a:t>
            </a:r>
            <a:endParaRPr lang="lt-LT" sz="2000" dirty="0" smtClean="0">
              <a:latin typeface="Myriad Pro" panose="020B0503030403020204" pitchFamily="34" charset="0"/>
            </a:endParaRPr>
          </a:p>
          <a:p>
            <a:endParaRPr lang="lt-LT" sz="2000" dirty="0">
              <a:latin typeface="Myriad Pro" panose="020B0503030403020204" pitchFamily="34" charset="0"/>
            </a:endParaRPr>
          </a:p>
          <a:p>
            <a:r>
              <a:rPr lang="en-GB" sz="2000" dirty="0" smtClean="0">
                <a:latin typeface="Myriad Pro" panose="020B0503030403020204" pitchFamily="34" charset="0"/>
              </a:rPr>
              <a:t>We </a:t>
            </a:r>
            <a:r>
              <a:rPr lang="en-GB" sz="2000" dirty="0">
                <a:latin typeface="Myriad Pro" panose="020B0503030403020204" pitchFamily="34" charset="0"/>
              </a:rPr>
              <a:t>offer a full range of project management capabilities as well as having the ability to perform cost estimation and provide resource management for various civil projects.</a:t>
            </a:r>
          </a:p>
        </p:txBody>
      </p:sp>
      <p:sp>
        <p:nvSpPr>
          <p:cNvPr id="20" name="Trapezoid 19"/>
          <p:cNvSpPr/>
          <p:nvPr/>
        </p:nvSpPr>
        <p:spPr>
          <a:xfrm rot="5400000">
            <a:off x="-1824729" y="7341978"/>
            <a:ext cx="5040744" cy="793112"/>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49386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34370"/>
          <a:stretch/>
        </p:blipFill>
        <p:spPr>
          <a:xfrm>
            <a:off x="6777584" y="383822"/>
            <a:ext cx="5025395" cy="6090356"/>
          </a:xfrm>
          <a:prstGeom prst="rect">
            <a:avLst/>
          </a:prstGeom>
        </p:spPr>
      </p:pic>
      <p:sp>
        <p:nvSpPr>
          <p:cNvPr id="10" name="Rectangle 9"/>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ENGINEERIN</a:t>
            </a:r>
            <a:r>
              <a:rPr lang="lt-LT" sz="2800" b="1" dirty="0" smtClean="0">
                <a:solidFill>
                  <a:schemeClr val="bg1"/>
                </a:solidFill>
                <a:latin typeface="Myriad Pro" charset="0"/>
                <a:ea typeface="Myriad Pro" charset="0"/>
                <a:cs typeface="Myriad Pro" charset="0"/>
              </a:rPr>
              <a:t>G</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990172" y="1580745"/>
            <a:ext cx="5271348" cy="4370427"/>
          </a:xfrm>
          <a:prstGeom prst="rect">
            <a:avLst/>
          </a:prstGeom>
          <a:noFill/>
        </p:spPr>
        <p:txBody>
          <a:bodyPr wrap="square" rtlCol="0">
            <a:spAutoFit/>
          </a:bodyPr>
          <a:lstStyle/>
          <a:p>
            <a:r>
              <a:rPr lang="en-GB" sz="2000" dirty="0">
                <a:latin typeface="Myriad Pro" panose="020B0503030403020204" pitchFamily="34" charset="0"/>
              </a:rPr>
              <a:t>We </a:t>
            </a:r>
            <a:r>
              <a:rPr lang="en-GB" sz="2000" dirty="0" smtClean="0">
                <a:latin typeface="Myriad Pro" panose="020B0503030403020204" pitchFamily="34" charset="0"/>
              </a:rPr>
              <a:t>host the </a:t>
            </a:r>
            <a:r>
              <a:rPr lang="en-GB" sz="2000" dirty="0">
                <a:latin typeface="Myriad Pro" panose="020B0503030403020204" pitchFamily="34" charset="0"/>
              </a:rPr>
              <a:t>highly qualified and certified </a:t>
            </a:r>
            <a:r>
              <a:rPr lang="en-GB" sz="2000" dirty="0" smtClean="0">
                <a:latin typeface="Myriad Pro" panose="020B0503030403020204" pitchFamily="34" charset="0"/>
              </a:rPr>
              <a:t>engineering team, </a:t>
            </a:r>
            <a:r>
              <a:rPr lang="en-GB" sz="2000" dirty="0">
                <a:latin typeface="Myriad Pro" panose="020B0503030403020204" pitchFamily="34" charset="0"/>
              </a:rPr>
              <a:t>with industry leading international experience. We help clients achieve real world management solutions to the countless challenges that plague most projects</a:t>
            </a:r>
            <a:r>
              <a:rPr lang="en-GB" sz="2000" dirty="0" smtClean="0">
                <a:latin typeface="Myriad Pro" panose="020B0503030403020204" pitchFamily="34" charset="0"/>
              </a:rPr>
              <a:t>.</a:t>
            </a:r>
          </a:p>
          <a:p>
            <a:endParaRPr lang="en-GB" sz="2000" dirty="0">
              <a:latin typeface="Myriad Pro" panose="020B0503030403020204" pitchFamily="34" charset="0"/>
            </a:endParaRPr>
          </a:p>
          <a:p>
            <a:pPr lvl="0"/>
            <a:endParaRPr lang="en-GB" sz="2000" b="1" dirty="0">
              <a:solidFill>
                <a:schemeClr val="bg1"/>
              </a:solidFill>
              <a:latin typeface="Myriad Pro" panose="020B0503030403020204" pitchFamily="34" charset="0"/>
              <a:ea typeface="Myriad Pro" charset="0"/>
              <a:cs typeface="Myriad Pro"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Engineering</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a:latin typeface="Myriad Pro" panose="020B0503030403020204" pitchFamily="34" charset="0"/>
              </a:rPr>
              <a:t>Design of complex </a:t>
            </a:r>
            <a:r>
              <a:rPr lang="en-GB" sz="2000" b="1" dirty="0" smtClean="0">
                <a:latin typeface="Myriad Pro" panose="020B0503030403020204" pitchFamily="34" charset="0"/>
              </a:rPr>
              <a:t>structures</a:t>
            </a:r>
            <a:r>
              <a:rPr lang="lt-LT" sz="2000" b="1" dirty="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Strength calculations</a:t>
            </a:r>
            <a:r>
              <a:rPr lang="lt-LT" sz="2000" b="1" dirty="0" smtClean="0">
                <a:latin typeface="Myriad Pro" panose="020B0503030403020204" pitchFamily="34" charset="0"/>
              </a:rPr>
              <a:t>.</a:t>
            </a:r>
          </a:p>
          <a:p>
            <a:pPr marL="342900" lvl="0" indent="-342900">
              <a:buFont typeface="Wingdings" panose="05000000000000000000" pitchFamily="2" charset="2"/>
              <a:buChar char="q"/>
            </a:pPr>
            <a:r>
              <a:rPr lang="lt-LT" sz="2000" b="1" dirty="0" err="1" smtClean="0">
                <a:latin typeface="Myriad Pro" panose="020B0503030403020204" pitchFamily="34" charset="0"/>
              </a:rPr>
              <a:t>Workshop</a:t>
            </a:r>
            <a:r>
              <a:rPr lang="lt-LT" sz="2000" b="1" dirty="0" smtClean="0">
                <a:latin typeface="Myriad Pro" panose="020B0503030403020204" pitchFamily="34" charset="0"/>
              </a:rPr>
              <a:t> </a:t>
            </a:r>
            <a:r>
              <a:rPr lang="lt-LT" sz="2000" b="1" dirty="0" err="1" smtClean="0">
                <a:latin typeface="Myriad Pro" panose="020B0503030403020204" pitchFamily="34" charset="0"/>
              </a:rPr>
              <a:t>drawings</a:t>
            </a:r>
            <a:r>
              <a:rPr lang="lt-LT" sz="2000" b="1" dirty="0" smtClean="0">
                <a:latin typeface="Myriad Pro" panose="020B0503030403020204" pitchFamily="34" charset="0"/>
              </a:rPr>
              <a:t>.</a:t>
            </a:r>
            <a:endParaRPr lang="en-GB" sz="2000" b="1" dirty="0">
              <a:latin typeface="Myriad Pro" panose="020B0503030403020204" pitchFamily="34" charset="0"/>
            </a:endParaRPr>
          </a:p>
          <a:p>
            <a:pPr marL="342900" lvl="0" indent="-342900">
              <a:buFont typeface="Wingdings" panose="05000000000000000000" pitchFamily="2" charset="2"/>
              <a:buChar char="q"/>
            </a:pPr>
            <a:r>
              <a:rPr lang="en-GB" sz="2000" b="1" dirty="0" smtClean="0">
                <a:latin typeface="Myriad Pro" panose="020B0503030403020204" pitchFamily="34" charset="0"/>
              </a:rPr>
              <a:t>Industrial equipment design</a:t>
            </a:r>
            <a:r>
              <a:rPr lang="lt-LT" sz="2000" b="1" dirty="0" smtClean="0">
                <a:latin typeface="Myriad Pro" panose="020B0503030403020204" pitchFamily="34" charset="0"/>
              </a:rPr>
              <a:t>.</a:t>
            </a:r>
            <a:endParaRPr lang="en-GB" sz="2000" b="1" dirty="0">
              <a:latin typeface="Myriad Pro" panose="020B0503030403020204" pitchFamily="34" charset="0"/>
            </a:endParaRPr>
          </a:p>
          <a:p>
            <a:endParaRPr lang="en-GB" dirty="0"/>
          </a:p>
        </p:txBody>
      </p:sp>
      <p:sp>
        <p:nvSpPr>
          <p:cNvPr id="20" name="Trapezoid 19"/>
          <p:cNvSpPr/>
          <p:nvPr/>
        </p:nvSpPr>
        <p:spPr>
          <a:xfrm rot="5400000">
            <a:off x="8906270" y="6948403"/>
            <a:ext cx="6243147" cy="96244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2556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0817" y="-133766"/>
            <a:ext cx="5051230"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61860" y="402686"/>
            <a:ext cx="6350000" cy="6350000"/>
          </a:xfrm>
          <a:prstGeom prst="rect">
            <a:avLst/>
          </a:prstGeom>
        </p:spPr>
      </p:pic>
      <p:sp>
        <p:nvSpPr>
          <p:cNvPr id="18" name="Trapezoid 17"/>
          <p:cNvSpPr/>
          <p:nvPr/>
        </p:nvSpPr>
        <p:spPr>
          <a:xfrm>
            <a:off x="-1316316" y="618063"/>
            <a:ext cx="7663953"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2" y="255182"/>
            <a:ext cx="10515600" cy="1325563"/>
          </a:xfrm>
        </p:spPr>
        <p:txBody>
          <a:bodyPr>
            <a:normAutofit/>
          </a:bodyPr>
          <a:lstStyle/>
          <a:p>
            <a:r>
              <a:rPr lang="en-GB" sz="2800" b="1" dirty="0" smtClean="0">
                <a:solidFill>
                  <a:schemeClr val="bg1"/>
                </a:solidFill>
                <a:latin typeface="Myriad Pro" charset="0"/>
                <a:ea typeface="Myriad Pro" charset="0"/>
                <a:cs typeface="Myriad Pro" charset="0"/>
              </a:rPr>
              <a:t>PARTNER WORTH TRUSTING</a:t>
            </a:r>
            <a:endParaRPr lang="en-US" sz="2800" b="1" dirty="0">
              <a:solidFill>
                <a:schemeClr val="bg1"/>
              </a:solidFill>
              <a:latin typeface="Myriad Pro" charset="0"/>
              <a:ea typeface="Myriad Pro" charset="0"/>
              <a:cs typeface="Myriad Pro" charset="0"/>
            </a:endParaRPr>
          </a:p>
        </p:txBody>
      </p:sp>
      <p:sp>
        <p:nvSpPr>
          <p:cNvPr id="5" name="TextBox 4"/>
          <p:cNvSpPr txBox="1"/>
          <p:nvPr/>
        </p:nvSpPr>
        <p:spPr>
          <a:xfrm>
            <a:off x="882535" y="1423451"/>
            <a:ext cx="4816994" cy="923330"/>
          </a:xfrm>
          <a:prstGeom prst="rect">
            <a:avLst/>
          </a:prstGeom>
          <a:noFill/>
        </p:spPr>
        <p:txBody>
          <a:bodyPr wrap="square" rtlCol="0">
            <a:spAutoFit/>
          </a:bodyPr>
          <a:lstStyle/>
          <a:p>
            <a:pPr lvl="0"/>
            <a:r>
              <a:rPr lang="en-GB" dirty="0">
                <a:latin typeface="Myriad Pro" panose="020B0503030403020204" pitchFamily="34" charset="0"/>
              </a:rPr>
              <a:t>We work all over the Europe and are planning to expand to other regions. The countries where our projects are currently standing include: </a:t>
            </a:r>
          </a:p>
        </p:txBody>
      </p:sp>
      <p:sp>
        <p:nvSpPr>
          <p:cNvPr id="20" name="Trapezoid 19"/>
          <p:cNvSpPr/>
          <p:nvPr/>
        </p:nvSpPr>
        <p:spPr>
          <a:xfrm rot="10800000">
            <a:off x="-2931719" y="6349081"/>
            <a:ext cx="5040744" cy="661010"/>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Oval 13"/>
          <p:cNvSpPr/>
          <p:nvPr/>
        </p:nvSpPr>
        <p:spPr>
          <a:xfrm flipH="1">
            <a:off x="8370788" y="3141983"/>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82535" y="2929719"/>
            <a:ext cx="1831168" cy="338554"/>
          </a:xfrm>
          <a:prstGeom prst="rect">
            <a:avLst/>
          </a:prstGeom>
          <a:noFill/>
        </p:spPr>
        <p:txBody>
          <a:bodyPr wrap="square" rtlCol="0">
            <a:spAutoFit/>
          </a:bodyPr>
          <a:lstStyle/>
          <a:p>
            <a:pPr lvl="0"/>
            <a:r>
              <a:rPr lang="en-GB" sz="1600" dirty="0" smtClean="0">
                <a:latin typeface="Myriad Pro" panose="020B0503030403020204" pitchFamily="34" charset="0"/>
              </a:rPr>
              <a:t>NORWAY</a:t>
            </a:r>
            <a:endParaRPr lang="en-GB" sz="1600" dirty="0">
              <a:latin typeface="Myriad Pro" panose="020B0503030403020204" pitchFamily="34" charset="0"/>
            </a:endParaRPr>
          </a:p>
        </p:txBody>
      </p:sp>
      <p:sp>
        <p:nvSpPr>
          <p:cNvPr id="24" name="TextBox 23"/>
          <p:cNvSpPr txBox="1"/>
          <p:nvPr/>
        </p:nvSpPr>
        <p:spPr>
          <a:xfrm>
            <a:off x="900885" y="3540103"/>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LITHUANIA</a:t>
            </a:r>
            <a:endParaRPr lang="en-GB" dirty="0">
              <a:latin typeface="Myriad Pro" panose="020B0503030403020204" pitchFamily="34" charset="0"/>
            </a:endParaRPr>
          </a:p>
        </p:txBody>
      </p:sp>
      <p:sp>
        <p:nvSpPr>
          <p:cNvPr id="30" name="Oval 29"/>
          <p:cNvSpPr/>
          <p:nvPr/>
        </p:nvSpPr>
        <p:spPr>
          <a:xfrm flipH="1">
            <a:off x="10456653" y="2728720"/>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flipH="1">
            <a:off x="8879048" y="4119607"/>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flipH="1">
            <a:off x="8232760" y="4221846"/>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456653" y="2115095"/>
            <a:ext cx="377952" cy="609600"/>
          </a:xfrm>
          <a:prstGeom prst="rect">
            <a:avLst/>
          </a:prstGeom>
        </p:spPr>
      </p:pic>
      <p:pic>
        <p:nvPicPr>
          <p:cNvPr id="36" name="Picture 3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858530" y="3489719"/>
            <a:ext cx="377952" cy="6096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38603" y="3810002"/>
            <a:ext cx="377952" cy="609600"/>
          </a:xfrm>
          <a:prstGeom prst="rect">
            <a:avLst/>
          </a:prstGeom>
        </p:spPr>
      </p:pic>
      <p:sp>
        <p:nvSpPr>
          <p:cNvPr id="38" name="TextBox 37"/>
          <p:cNvSpPr txBox="1"/>
          <p:nvPr/>
        </p:nvSpPr>
        <p:spPr>
          <a:xfrm>
            <a:off x="900245" y="3866719"/>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GERMANY</a:t>
            </a:r>
            <a:endParaRPr lang="en-GB" dirty="0">
              <a:latin typeface="Myriad Pro" panose="020B0503030403020204" pitchFamily="34" charset="0"/>
            </a:endParaRPr>
          </a:p>
        </p:txBody>
      </p:sp>
      <p:sp>
        <p:nvSpPr>
          <p:cNvPr id="39" name="TextBox 38"/>
          <p:cNvSpPr txBox="1"/>
          <p:nvPr/>
        </p:nvSpPr>
        <p:spPr>
          <a:xfrm>
            <a:off x="904296" y="4529313"/>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NETHERLAND</a:t>
            </a:r>
            <a:r>
              <a:rPr lang="lt-LT" sz="1600" dirty="0" smtClean="0">
                <a:latin typeface="Myriad Pro" panose="020B0503030403020204" pitchFamily="34" charset="0"/>
              </a:rPr>
              <a:t>S</a:t>
            </a:r>
            <a:endParaRPr lang="en-GB" dirty="0">
              <a:latin typeface="Myriad Pro" panose="020B0503030403020204" pitchFamily="34" charset="0"/>
            </a:endParaRPr>
          </a:p>
        </p:txBody>
      </p:sp>
      <p:sp>
        <p:nvSpPr>
          <p:cNvPr id="40" name="TextBox 39"/>
          <p:cNvSpPr txBox="1"/>
          <p:nvPr/>
        </p:nvSpPr>
        <p:spPr>
          <a:xfrm>
            <a:off x="921863" y="4894068"/>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FRANCE</a:t>
            </a:r>
            <a:endParaRPr lang="en-GB" dirty="0">
              <a:latin typeface="Myriad Pro" panose="020B0503030403020204" pitchFamily="34" charset="0"/>
            </a:endParaRPr>
          </a:p>
        </p:txBody>
      </p:sp>
      <p:sp>
        <p:nvSpPr>
          <p:cNvPr id="42" name="TextBox 41"/>
          <p:cNvSpPr txBox="1"/>
          <p:nvPr/>
        </p:nvSpPr>
        <p:spPr>
          <a:xfrm>
            <a:off x="931894" y="5583046"/>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FINLAND</a:t>
            </a:r>
            <a:endParaRPr lang="en-GB" sz="1600" dirty="0">
              <a:latin typeface="Myriad Pro" panose="020B0503030403020204" pitchFamily="34" charset="0"/>
            </a:endParaRPr>
          </a:p>
        </p:txBody>
      </p:sp>
      <p:sp>
        <p:nvSpPr>
          <p:cNvPr id="44" name="Oval 43"/>
          <p:cNvSpPr/>
          <p:nvPr/>
        </p:nvSpPr>
        <p:spPr>
          <a:xfrm flipH="1">
            <a:off x="7776249" y="5093114"/>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046290" y="3174267"/>
            <a:ext cx="377952" cy="609600"/>
          </a:xfrm>
          <a:prstGeom prst="rect">
            <a:avLst/>
          </a:prstGeom>
        </p:spPr>
      </p:pic>
      <p:sp>
        <p:nvSpPr>
          <p:cNvPr id="48" name="Oval 47"/>
          <p:cNvSpPr/>
          <p:nvPr/>
        </p:nvSpPr>
        <p:spPr>
          <a:xfrm flipH="1">
            <a:off x="10078701" y="3783867"/>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79106" y="3610919"/>
            <a:ext cx="377952" cy="609600"/>
          </a:xfrm>
          <a:prstGeom prst="rect">
            <a:avLst/>
          </a:prstGeom>
        </p:spPr>
      </p:pic>
      <p:sp>
        <p:nvSpPr>
          <p:cNvPr id="55" name="TextBox 54"/>
          <p:cNvSpPr txBox="1"/>
          <p:nvPr/>
        </p:nvSpPr>
        <p:spPr>
          <a:xfrm>
            <a:off x="897661" y="4192398"/>
            <a:ext cx="4816994" cy="338554"/>
          </a:xfrm>
          <a:prstGeom prst="rect">
            <a:avLst/>
          </a:prstGeom>
          <a:noFill/>
        </p:spPr>
        <p:txBody>
          <a:bodyPr wrap="square" rtlCol="0">
            <a:spAutoFit/>
          </a:bodyPr>
          <a:lstStyle/>
          <a:p>
            <a:pPr lvl="0"/>
            <a:r>
              <a:rPr lang="en-GB" sz="1600" dirty="0" smtClean="0">
                <a:latin typeface="Myriad Pro" panose="020B0503030403020204" pitchFamily="34" charset="0"/>
              </a:rPr>
              <a:t>BELGIUM</a:t>
            </a:r>
            <a:endParaRPr lang="en-GB" dirty="0">
              <a:latin typeface="Myriad Pro" panose="020B0503030403020204" pitchFamily="34" charset="0"/>
            </a:endParaRPr>
          </a:p>
        </p:txBody>
      </p:sp>
      <p:sp>
        <p:nvSpPr>
          <p:cNvPr id="56" name="Oval 55"/>
          <p:cNvSpPr/>
          <p:nvPr/>
        </p:nvSpPr>
        <p:spPr>
          <a:xfrm flipH="1">
            <a:off x="8069408" y="4419602"/>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882535" y="2584678"/>
            <a:ext cx="4816994" cy="338554"/>
          </a:xfrm>
          <a:prstGeom prst="rect">
            <a:avLst/>
          </a:prstGeom>
          <a:noFill/>
        </p:spPr>
        <p:txBody>
          <a:bodyPr wrap="square" rtlCol="0">
            <a:spAutoFit/>
          </a:bodyPr>
          <a:lstStyle/>
          <a:p>
            <a:pPr lvl="0"/>
            <a:r>
              <a:rPr lang="lt-LT" sz="1600" dirty="0" smtClean="0">
                <a:latin typeface="Myriad Pro" panose="020B0503030403020204" pitchFamily="34" charset="0"/>
              </a:rPr>
              <a:t>SWEDEN</a:t>
            </a:r>
            <a:endParaRPr lang="en-GB" sz="1600" dirty="0">
              <a:latin typeface="Myriad Pro" panose="020B0503030403020204" pitchFamily="34" charset="0"/>
            </a:endParaRPr>
          </a:p>
        </p:txBody>
      </p:sp>
      <p:sp>
        <p:nvSpPr>
          <p:cNvPr id="50" name="TextBox 49"/>
          <p:cNvSpPr txBox="1"/>
          <p:nvPr/>
        </p:nvSpPr>
        <p:spPr>
          <a:xfrm>
            <a:off x="882535" y="3249170"/>
            <a:ext cx="4816994" cy="338554"/>
          </a:xfrm>
          <a:prstGeom prst="rect">
            <a:avLst/>
          </a:prstGeom>
          <a:noFill/>
        </p:spPr>
        <p:txBody>
          <a:bodyPr wrap="square" rtlCol="0">
            <a:spAutoFit/>
          </a:bodyPr>
          <a:lstStyle/>
          <a:p>
            <a:pPr lvl="0"/>
            <a:r>
              <a:rPr lang="lt-LT" sz="1600" dirty="0" smtClean="0">
                <a:latin typeface="Myriad Pro" panose="020B0503030403020204" pitchFamily="34" charset="0"/>
              </a:rPr>
              <a:t>UNITED KINGDOM</a:t>
            </a:r>
            <a:endParaRPr lang="en-GB" sz="1600" dirty="0">
              <a:latin typeface="Myriad Pro" panose="020B0503030403020204" pitchFamily="34" charset="0"/>
            </a:endParaRPr>
          </a:p>
        </p:txBody>
      </p:sp>
      <p:sp>
        <p:nvSpPr>
          <p:cNvPr id="51" name="TextBox 50"/>
          <p:cNvSpPr txBox="1"/>
          <p:nvPr/>
        </p:nvSpPr>
        <p:spPr>
          <a:xfrm>
            <a:off x="920017" y="5236376"/>
            <a:ext cx="4816994" cy="338554"/>
          </a:xfrm>
          <a:prstGeom prst="rect">
            <a:avLst/>
          </a:prstGeom>
          <a:noFill/>
        </p:spPr>
        <p:txBody>
          <a:bodyPr wrap="square" rtlCol="0">
            <a:spAutoFit/>
          </a:bodyPr>
          <a:lstStyle/>
          <a:p>
            <a:pPr lvl="0"/>
            <a:r>
              <a:rPr lang="lt-LT" sz="1600" dirty="0" smtClean="0">
                <a:latin typeface="Myriad Pro" panose="020B0503030403020204" pitchFamily="34" charset="0"/>
              </a:rPr>
              <a:t>CROATIA</a:t>
            </a:r>
            <a:endParaRPr lang="en-GB" sz="1600" dirty="0">
              <a:latin typeface="Myriad Pro" panose="020B0503030403020204" pitchFamily="34" charset="0"/>
            </a:endParaRPr>
          </a:p>
        </p:txBody>
      </p:sp>
      <p:sp>
        <p:nvSpPr>
          <p:cNvPr id="62" name="Oval 61"/>
          <p:cNvSpPr/>
          <p:nvPr/>
        </p:nvSpPr>
        <p:spPr>
          <a:xfrm flipH="1">
            <a:off x="9364340" y="5055186"/>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77952" y="4530952"/>
            <a:ext cx="377952" cy="609600"/>
          </a:xfrm>
          <a:prstGeom prst="rect">
            <a:avLst/>
          </a:prstGeom>
        </p:spPr>
      </p:pic>
      <p:pic>
        <p:nvPicPr>
          <p:cNvPr id="64" name="Picture 6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3921" y="2217558"/>
            <a:ext cx="377952" cy="609600"/>
          </a:xfrm>
          <a:prstGeom prst="rect">
            <a:avLst/>
          </a:prstGeom>
        </p:spPr>
      </p:pic>
      <p:pic>
        <p:nvPicPr>
          <p:cNvPr id="65" name="Picture 6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92331" y="2880119"/>
            <a:ext cx="377952" cy="609600"/>
          </a:xfrm>
          <a:prstGeom prst="rect">
            <a:avLst/>
          </a:prstGeom>
        </p:spPr>
      </p:pic>
      <p:sp>
        <p:nvSpPr>
          <p:cNvPr id="68" name="Oval 67"/>
          <p:cNvSpPr/>
          <p:nvPr/>
        </p:nvSpPr>
        <p:spPr>
          <a:xfrm flipH="1">
            <a:off x="6957872" y="3468024"/>
            <a:ext cx="111924" cy="109662"/>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931894" y="5933470"/>
            <a:ext cx="4816994" cy="338554"/>
          </a:xfrm>
          <a:prstGeom prst="rect">
            <a:avLst/>
          </a:prstGeom>
          <a:noFill/>
        </p:spPr>
        <p:txBody>
          <a:bodyPr wrap="square" rtlCol="0">
            <a:spAutoFit/>
          </a:bodyPr>
          <a:lstStyle/>
          <a:p>
            <a:pPr lvl="0"/>
            <a:r>
              <a:rPr lang="lt-LT" sz="1600" dirty="0" smtClean="0">
                <a:latin typeface="Myriad Pro" panose="020B0503030403020204" pitchFamily="34" charset="0"/>
              </a:rPr>
              <a:t>BRASIL</a:t>
            </a:r>
            <a:endParaRPr lang="en-GB" sz="1600" dirty="0">
              <a:latin typeface="Myriad Pro" panose="020B0503030403020204" pitchFamily="34" charset="0"/>
            </a:endParaRPr>
          </a:p>
        </p:txBody>
      </p:sp>
      <p:sp>
        <p:nvSpPr>
          <p:cNvPr id="91" name="Oval 90"/>
          <p:cNvSpPr/>
          <p:nvPr/>
        </p:nvSpPr>
        <p:spPr>
          <a:xfrm flipH="1">
            <a:off x="9202721" y="2849022"/>
            <a:ext cx="111924" cy="111924"/>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73902" y="4522556"/>
            <a:ext cx="377952" cy="6096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66070" y="2572030"/>
            <a:ext cx="377952" cy="609600"/>
          </a:xfrm>
          <a:prstGeom prst="rect">
            <a:avLst/>
          </a:prstGeom>
        </p:spPr>
      </p:pic>
    </p:spTree>
    <p:extLst>
      <p:ext uri="{BB962C8B-B14F-4D97-AF65-F5344CB8AC3E}">
        <p14:creationId xmlns:p14="http://schemas.microsoft.com/office/powerpoint/2010/main" val="130483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10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Effect transition="in" filter="fade">
                                      <p:cBhvr>
                                        <p:cTn id="14" dur="1000"/>
                                        <p:tgtEl>
                                          <p:spTgt spid="10"/>
                                        </p:tgtEl>
                                      </p:cBhvr>
                                    </p:animEffect>
                                  </p:childTnLst>
                                </p:cTn>
                              </p:par>
                            </p:childTnLst>
                          </p:cTn>
                        </p:par>
                        <p:par>
                          <p:cTn id="15" fill="hold">
                            <p:stCondLst>
                              <p:cond delay="4000"/>
                            </p:stCondLst>
                            <p:childTnLst>
                              <p:par>
                                <p:cTn id="16" presetID="53" presetClass="entr" presetSubtype="16" fill="hold" nodeType="afterEffect">
                                  <p:stCondLst>
                                    <p:cond delay="100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Effect transition="in" filter="fade">
                                      <p:cBhvr>
                                        <p:cTn id="20" dur="1000"/>
                                        <p:tgtEl>
                                          <p:spTgt spid="11"/>
                                        </p:tgtEl>
                                      </p:cBhvr>
                                    </p:animEffect>
                                  </p:childTnLst>
                                </p:cTn>
                              </p:par>
                            </p:childTnLst>
                          </p:cTn>
                        </p:par>
                        <p:par>
                          <p:cTn id="21" fill="hold">
                            <p:stCondLst>
                              <p:cond delay="6000"/>
                            </p:stCondLst>
                            <p:childTnLst>
                              <p:par>
                                <p:cTn id="22" presetID="53" presetClass="entr" presetSubtype="16" fill="hold" nodeType="afterEffect">
                                  <p:stCondLst>
                                    <p:cond delay="10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1000" fill="hold"/>
                                        <p:tgtEl>
                                          <p:spTgt spid="35"/>
                                        </p:tgtEl>
                                        <p:attrNameLst>
                                          <p:attrName>ppt_w</p:attrName>
                                        </p:attrNameLst>
                                      </p:cBhvr>
                                      <p:tavLst>
                                        <p:tav tm="0">
                                          <p:val>
                                            <p:fltVal val="0"/>
                                          </p:val>
                                        </p:tav>
                                        <p:tav tm="100000">
                                          <p:val>
                                            <p:strVal val="#ppt_w"/>
                                          </p:val>
                                        </p:tav>
                                      </p:tavLst>
                                    </p:anim>
                                    <p:anim calcmode="lin" valueType="num">
                                      <p:cBhvr>
                                        <p:cTn id="25" dur="1000" fill="hold"/>
                                        <p:tgtEl>
                                          <p:spTgt spid="35"/>
                                        </p:tgtEl>
                                        <p:attrNameLst>
                                          <p:attrName>ppt_h</p:attrName>
                                        </p:attrNameLst>
                                      </p:cBhvr>
                                      <p:tavLst>
                                        <p:tav tm="0">
                                          <p:val>
                                            <p:fltVal val="0"/>
                                          </p:val>
                                        </p:tav>
                                        <p:tav tm="100000">
                                          <p:val>
                                            <p:strVal val="#ppt_h"/>
                                          </p:val>
                                        </p:tav>
                                      </p:tavLst>
                                    </p:anim>
                                    <p:animEffect transition="in" filter="fade">
                                      <p:cBhvr>
                                        <p:cTn id="26" dur="1000"/>
                                        <p:tgtEl>
                                          <p:spTgt spid="35"/>
                                        </p:tgtEl>
                                      </p:cBhvr>
                                    </p:animEffect>
                                  </p:childTnLst>
                                </p:cTn>
                              </p:par>
                            </p:childTnLst>
                          </p:cTn>
                        </p:par>
                        <p:par>
                          <p:cTn id="27" fill="hold">
                            <p:stCondLst>
                              <p:cond delay="8000"/>
                            </p:stCondLst>
                            <p:childTnLst>
                              <p:par>
                                <p:cTn id="28" presetID="53" presetClass="entr" presetSubtype="16" fill="hold" nodeType="afterEffect">
                                  <p:stCondLst>
                                    <p:cond delay="1000"/>
                                  </p:stCondLst>
                                  <p:childTnLst>
                                    <p:set>
                                      <p:cBhvr>
                                        <p:cTn id="29" dur="1" fill="hold">
                                          <p:stCondLst>
                                            <p:cond delay="0"/>
                                          </p:stCondLst>
                                        </p:cTn>
                                        <p:tgtEl>
                                          <p:spTgt spid="36"/>
                                        </p:tgtEl>
                                        <p:attrNameLst>
                                          <p:attrName>style.visibility</p:attrName>
                                        </p:attrNameLst>
                                      </p:cBhvr>
                                      <p:to>
                                        <p:strVal val="visible"/>
                                      </p:to>
                                    </p:set>
                                    <p:anim calcmode="lin" valueType="num">
                                      <p:cBhvr>
                                        <p:cTn id="30" dur="1000" fill="hold"/>
                                        <p:tgtEl>
                                          <p:spTgt spid="36"/>
                                        </p:tgtEl>
                                        <p:attrNameLst>
                                          <p:attrName>ppt_w</p:attrName>
                                        </p:attrNameLst>
                                      </p:cBhvr>
                                      <p:tavLst>
                                        <p:tav tm="0">
                                          <p:val>
                                            <p:fltVal val="0"/>
                                          </p:val>
                                        </p:tav>
                                        <p:tav tm="100000">
                                          <p:val>
                                            <p:strVal val="#ppt_w"/>
                                          </p:val>
                                        </p:tav>
                                      </p:tavLst>
                                    </p:anim>
                                    <p:anim calcmode="lin" valueType="num">
                                      <p:cBhvr>
                                        <p:cTn id="31" dur="1000" fill="hold"/>
                                        <p:tgtEl>
                                          <p:spTgt spid="36"/>
                                        </p:tgtEl>
                                        <p:attrNameLst>
                                          <p:attrName>ppt_h</p:attrName>
                                        </p:attrNameLst>
                                      </p:cBhvr>
                                      <p:tavLst>
                                        <p:tav tm="0">
                                          <p:val>
                                            <p:fltVal val="0"/>
                                          </p:val>
                                        </p:tav>
                                        <p:tav tm="100000">
                                          <p:val>
                                            <p:strVal val="#ppt_h"/>
                                          </p:val>
                                        </p:tav>
                                      </p:tavLst>
                                    </p:anim>
                                    <p:animEffect transition="in" filter="fade">
                                      <p:cBhvr>
                                        <p:cTn id="32" dur="1000"/>
                                        <p:tgtEl>
                                          <p:spTgt spid="36"/>
                                        </p:tgtEl>
                                      </p:cBhvr>
                                    </p:animEffect>
                                  </p:childTnLst>
                                </p:cTn>
                              </p:par>
                            </p:childTnLst>
                          </p:cTn>
                        </p:par>
                        <p:par>
                          <p:cTn id="33" fill="hold">
                            <p:stCondLst>
                              <p:cond delay="10000"/>
                            </p:stCondLst>
                            <p:childTnLst>
                              <p:par>
                                <p:cTn id="34" presetID="53" presetClass="entr" presetSubtype="16" fill="hold" nodeType="afterEffect">
                                  <p:stCondLst>
                                    <p:cond delay="1000"/>
                                  </p:stCondLst>
                                  <p:childTnLst>
                                    <p:set>
                                      <p:cBhvr>
                                        <p:cTn id="35" dur="1" fill="hold">
                                          <p:stCondLst>
                                            <p:cond delay="0"/>
                                          </p:stCondLst>
                                        </p:cTn>
                                        <p:tgtEl>
                                          <p:spTgt spid="45"/>
                                        </p:tgtEl>
                                        <p:attrNameLst>
                                          <p:attrName>style.visibility</p:attrName>
                                        </p:attrNameLst>
                                      </p:cBhvr>
                                      <p:to>
                                        <p:strVal val="visible"/>
                                      </p:to>
                                    </p:set>
                                    <p:anim calcmode="lin" valueType="num">
                                      <p:cBhvr>
                                        <p:cTn id="36" dur="1000" fill="hold"/>
                                        <p:tgtEl>
                                          <p:spTgt spid="45"/>
                                        </p:tgtEl>
                                        <p:attrNameLst>
                                          <p:attrName>ppt_w</p:attrName>
                                        </p:attrNameLst>
                                      </p:cBhvr>
                                      <p:tavLst>
                                        <p:tav tm="0">
                                          <p:val>
                                            <p:fltVal val="0"/>
                                          </p:val>
                                        </p:tav>
                                        <p:tav tm="100000">
                                          <p:val>
                                            <p:strVal val="#ppt_w"/>
                                          </p:val>
                                        </p:tav>
                                      </p:tavLst>
                                    </p:anim>
                                    <p:anim calcmode="lin" valueType="num">
                                      <p:cBhvr>
                                        <p:cTn id="37" dur="1000" fill="hold"/>
                                        <p:tgtEl>
                                          <p:spTgt spid="45"/>
                                        </p:tgtEl>
                                        <p:attrNameLst>
                                          <p:attrName>ppt_h</p:attrName>
                                        </p:attrNameLst>
                                      </p:cBhvr>
                                      <p:tavLst>
                                        <p:tav tm="0">
                                          <p:val>
                                            <p:fltVal val="0"/>
                                          </p:val>
                                        </p:tav>
                                        <p:tav tm="100000">
                                          <p:val>
                                            <p:strVal val="#ppt_h"/>
                                          </p:val>
                                        </p:tav>
                                      </p:tavLst>
                                    </p:anim>
                                    <p:animEffect transition="in" filter="fade">
                                      <p:cBhvr>
                                        <p:cTn id="38" dur="1000"/>
                                        <p:tgtEl>
                                          <p:spTgt spid="45"/>
                                        </p:tgtEl>
                                      </p:cBhvr>
                                    </p:animEffect>
                                  </p:childTnLst>
                                </p:cTn>
                              </p:par>
                            </p:childTnLst>
                          </p:cTn>
                        </p:par>
                        <p:par>
                          <p:cTn id="39" fill="hold">
                            <p:stCondLst>
                              <p:cond delay="12000"/>
                            </p:stCondLst>
                            <p:childTnLst>
                              <p:par>
                                <p:cTn id="40" presetID="53" presetClass="entr" presetSubtype="16" fill="hold" nodeType="afterEffect">
                                  <p:stCondLst>
                                    <p:cond delay="1000"/>
                                  </p:stCondLst>
                                  <p:childTnLst>
                                    <p:set>
                                      <p:cBhvr>
                                        <p:cTn id="41" dur="1" fill="hold">
                                          <p:stCondLst>
                                            <p:cond delay="0"/>
                                          </p:stCondLst>
                                        </p:cTn>
                                        <p:tgtEl>
                                          <p:spTgt spid="47"/>
                                        </p:tgtEl>
                                        <p:attrNameLst>
                                          <p:attrName>style.visibility</p:attrName>
                                        </p:attrNameLst>
                                      </p:cBhvr>
                                      <p:to>
                                        <p:strVal val="visible"/>
                                      </p:to>
                                    </p:set>
                                    <p:anim calcmode="lin" valueType="num">
                                      <p:cBhvr>
                                        <p:cTn id="42" dur="1000" fill="hold"/>
                                        <p:tgtEl>
                                          <p:spTgt spid="47"/>
                                        </p:tgtEl>
                                        <p:attrNameLst>
                                          <p:attrName>ppt_w</p:attrName>
                                        </p:attrNameLst>
                                      </p:cBhvr>
                                      <p:tavLst>
                                        <p:tav tm="0">
                                          <p:val>
                                            <p:fltVal val="0"/>
                                          </p:val>
                                        </p:tav>
                                        <p:tav tm="100000">
                                          <p:val>
                                            <p:strVal val="#ppt_w"/>
                                          </p:val>
                                        </p:tav>
                                      </p:tavLst>
                                    </p:anim>
                                    <p:anim calcmode="lin" valueType="num">
                                      <p:cBhvr>
                                        <p:cTn id="43" dur="1000" fill="hold"/>
                                        <p:tgtEl>
                                          <p:spTgt spid="47"/>
                                        </p:tgtEl>
                                        <p:attrNameLst>
                                          <p:attrName>ppt_h</p:attrName>
                                        </p:attrNameLst>
                                      </p:cBhvr>
                                      <p:tavLst>
                                        <p:tav tm="0">
                                          <p:val>
                                            <p:fltVal val="0"/>
                                          </p:val>
                                        </p:tav>
                                        <p:tav tm="100000">
                                          <p:val>
                                            <p:strVal val="#ppt_h"/>
                                          </p:val>
                                        </p:tav>
                                      </p:tavLst>
                                    </p:anim>
                                    <p:animEffect transition="in" filter="fade">
                                      <p:cBhvr>
                                        <p:cTn id="44" dur="1000"/>
                                        <p:tgtEl>
                                          <p:spTgt spid="47"/>
                                        </p:tgtEl>
                                      </p:cBhvr>
                                    </p:animEffect>
                                  </p:childTnLst>
                                </p:cTn>
                              </p:par>
                            </p:childTnLst>
                          </p:cTn>
                        </p:par>
                        <p:par>
                          <p:cTn id="45" fill="hold">
                            <p:stCondLst>
                              <p:cond delay="14000"/>
                            </p:stCondLst>
                            <p:childTnLst>
                              <p:par>
                                <p:cTn id="46" presetID="53" presetClass="entr" presetSubtype="16" fill="hold" nodeType="afterEffect">
                                  <p:stCondLst>
                                    <p:cond delay="1000"/>
                                  </p:stCondLst>
                                  <p:childTnLst>
                                    <p:set>
                                      <p:cBhvr>
                                        <p:cTn id="47" dur="1" fill="hold">
                                          <p:stCondLst>
                                            <p:cond delay="0"/>
                                          </p:stCondLst>
                                        </p:cTn>
                                        <p:tgtEl>
                                          <p:spTgt spid="53"/>
                                        </p:tgtEl>
                                        <p:attrNameLst>
                                          <p:attrName>style.visibility</p:attrName>
                                        </p:attrNameLst>
                                      </p:cBhvr>
                                      <p:to>
                                        <p:strVal val="visible"/>
                                      </p:to>
                                    </p:set>
                                    <p:anim calcmode="lin" valueType="num">
                                      <p:cBhvr>
                                        <p:cTn id="48" dur="1000" fill="hold"/>
                                        <p:tgtEl>
                                          <p:spTgt spid="53"/>
                                        </p:tgtEl>
                                        <p:attrNameLst>
                                          <p:attrName>ppt_w</p:attrName>
                                        </p:attrNameLst>
                                      </p:cBhvr>
                                      <p:tavLst>
                                        <p:tav tm="0">
                                          <p:val>
                                            <p:fltVal val="0"/>
                                          </p:val>
                                        </p:tav>
                                        <p:tav tm="100000">
                                          <p:val>
                                            <p:strVal val="#ppt_w"/>
                                          </p:val>
                                        </p:tav>
                                      </p:tavLst>
                                    </p:anim>
                                    <p:anim calcmode="lin" valueType="num">
                                      <p:cBhvr>
                                        <p:cTn id="49" dur="1000" fill="hold"/>
                                        <p:tgtEl>
                                          <p:spTgt spid="53"/>
                                        </p:tgtEl>
                                        <p:attrNameLst>
                                          <p:attrName>ppt_h</p:attrName>
                                        </p:attrNameLst>
                                      </p:cBhvr>
                                      <p:tavLst>
                                        <p:tav tm="0">
                                          <p:val>
                                            <p:fltVal val="0"/>
                                          </p:val>
                                        </p:tav>
                                        <p:tav tm="100000">
                                          <p:val>
                                            <p:strVal val="#ppt_h"/>
                                          </p:val>
                                        </p:tav>
                                      </p:tavLst>
                                    </p:anim>
                                    <p:animEffect transition="in" filter="fade">
                                      <p:cBhvr>
                                        <p:cTn id="50" dur="1000"/>
                                        <p:tgtEl>
                                          <p:spTgt spid="53"/>
                                        </p:tgtEl>
                                      </p:cBhvr>
                                    </p:animEffect>
                                  </p:childTnLst>
                                </p:cTn>
                              </p:par>
                            </p:childTnLst>
                          </p:cTn>
                        </p:par>
                        <p:par>
                          <p:cTn id="51" fill="hold">
                            <p:stCondLst>
                              <p:cond delay="16000"/>
                            </p:stCondLst>
                            <p:childTnLst>
                              <p:par>
                                <p:cTn id="52" presetID="53" presetClass="entr" presetSubtype="16" fill="hold" nodeType="afterEffect">
                                  <p:stCondLst>
                                    <p:cond delay="1000"/>
                                  </p:stCondLst>
                                  <p:childTnLst>
                                    <p:set>
                                      <p:cBhvr>
                                        <p:cTn id="53" dur="1" fill="hold">
                                          <p:stCondLst>
                                            <p:cond delay="0"/>
                                          </p:stCondLst>
                                        </p:cTn>
                                        <p:tgtEl>
                                          <p:spTgt spid="63"/>
                                        </p:tgtEl>
                                        <p:attrNameLst>
                                          <p:attrName>style.visibility</p:attrName>
                                        </p:attrNameLst>
                                      </p:cBhvr>
                                      <p:to>
                                        <p:strVal val="visible"/>
                                      </p:to>
                                    </p:set>
                                    <p:anim calcmode="lin" valueType="num">
                                      <p:cBhvr>
                                        <p:cTn id="54" dur="1000" fill="hold"/>
                                        <p:tgtEl>
                                          <p:spTgt spid="63"/>
                                        </p:tgtEl>
                                        <p:attrNameLst>
                                          <p:attrName>ppt_w</p:attrName>
                                        </p:attrNameLst>
                                      </p:cBhvr>
                                      <p:tavLst>
                                        <p:tav tm="0">
                                          <p:val>
                                            <p:fltVal val="0"/>
                                          </p:val>
                                        </p:tav>
                                        <p:tav tm="100000">
                                          <p:val>
                                            <p:strVal val="#ppt_w"/>
                                          </p:val>
                                        </p:tav>
                                      </p:tavLst>
                                    </p:anim>
                                    <p:anim calcmode="lin" valueType="num">
                                      <p:cBhvr>
                                        <p:cTn id="55" dur="1000" fill="hold"/>
                                        <p:tgtEl>
                                          <p:spTgt spid="63"/>
                                        </p:tgtEl>
                                        <p:attrNameLst>
                                          <p:attrName>ppt_h</p:attrName>
                                        </p:attrNameLst>
                                      </p:cBhvr>
                                      <p:tavLst>
                                        <p:tav tm="0">
                                          <p:val>
                                            <p:fltVal val="0"/>
                                          </p:val>
                                        </p:tav>
                                        <p:tav tm="100000">
                                          <p:val>
                                            <p:strVal val="#ppt_h"/>
                                          </p:val>
                                        </p:tav>
                                      </p:tavLst>
                                    </p:anim>
                                    <p:animEffect transition="in" filter="fade">
                                      <p:cBhvr>
                                        <p:cTn id="56" dur="1000"/>
                                        <p:tgtEl>
                                          <p:spTgt spid="63"/>
                                        </p:tgtEl>
                                      </p:cBhvr>
                                    </p:animEffect>
                                  </p:childTnLst>
                                </p:cTn>
                              </p:par>
                            </p:childTnLst>
                          </p:cTn>
                        </p:par>
                        <p:par>
                          <p:cTn id="57" fill="hold">
                            <p:stCondLst>
                              <p:cond delay="18000"/>
                            </p:stCondLst>
                            <p:childTnLst>
                              <p:par>
                                <p:cTn id="58" presetID="53" presetClass="entr" presetSubtype="16" fill="hold" nodeType="afterEffect">
                                  <p:stCondLst>
                                    <p:cond delay="1000"/>
                                  </p:stCondLst>
                                  <p:childTnLst>
                                    <p:set>
                                      <p:cBhvr>
                                        <p:cTn id="59" dur="1" fill="hold">
                                          <p:stCondLst>
                                            <p:cond delay="0"/>
                                          </p:stCondLst>
                                        </p:cTn>
                                        <p:tgtEl>
                                          <p:spTgt spid="64"/>
                                        </p:tgtEl>
                                        <p:attrNameLst>
                                          <p:attrName>style.visibility</p:attrName>
                                        </p:attrNameLst>
                                      </p:cBhvr>
                                      <p:to>
                                        <p:strVal val="visible"/>
                                      </p:to>
                                    </p:set>
                                    <p:anim calcmode="lin" valueType="num">
                                      <p:cBhvr>
                                        <p:cTn id="60" dur="1000" fill="hold"/>
                                        <p:tgtEl>
                                          <p:spTgt spid="64"/>
                                        </p:tgtEl>
                                        <p:attrNameLst>
                                          <p:attrName>ppt_w</p:attrName>
                                        </p:attrNameLst>
                                      </p:cBhvr>
                                      <p:tavLst>
                                        <p:tav tm="0">
                                          <p:val>
                                            <p:fltVal val="0"/>
                                          </p:val>
                                        </p:tav>
                                        <p:tav tm="100000">
                                          <p:val>
                                            <p:strVal val="#ppt_w"/>
                                          </p:val>
                                        </p:tav>
                                      </p:tavLst>
                                    </p:anim>
                                    <p:anim calcmode="lin" valueType="num">
                                      <p:cBhvr>
                                        <p:cTn id="61" dur="1000" fill="hold"/>
                                        <p:tgtEl>
                                          <p:spTgt spid="64"/>
                                        </p:tgtEl>
                                        <p:attrNameLst>
                                          <p:attrName>ppt_h</p:attrName>
                                        </p:attrNameLst>
                                      </p:cBhvr>
                                      <p:tavLst>
                                        <p:tav tm="0">
                                          <p:val>
                                            <p:fltVal val="0"/>
                                          </p:val>
                                        </p:tav>
                                        <p:tav tm="100000">
                                          <p:val>
                                            <p:strVal val="#ppt_h"/>
                                          </p:val>
                                        </p:tav>
                                      </p:tavLst>
                                    </p:anim>
                                    <p:animEffect transition="in" filter="fade">
                                      <p:cBhvr>
                                        <p:cTn id="62" dur="1000"/>
                                        <p:tgtEl>
                                          <p:spTgt spid="64"/>
                                        </p:tgtEl>
                                      </p:cBhvr>
                                    </p:animEffect>
                                  </p:childTnLst>
                                </p:cTn>
                              </p:par>
                            </p:childTnLst>
                          </p:cTn>
                        </p:par>
                        <p:par>
                          <p:cTn id="63" fill="hold">
                            <p:stCondLst>
                              <p:cond delay="20000"/>
                            </p:stCondLst>
                            <p:childTnLst>
                              <p:par>
                                <p:cTn id="64" presetID="53" presetClass="entr" presetSubtype="16" fill="hold" nodeType="afterEffect">
                                  <p:stCondLst>
                                    <p:cond delay="1000"/>
                                  </p:stCondLst>
                                  <p:childTnLst>
                                    <p:set>
                                      <p:cBhvr>
                                        <p:cTn id="65" dur="1" fill="hold">
                                          <p:stCondLst>
                                            <p:cond delay="0"/>
                                          </p:stCondLst>
                                        </p:cTn>
                                        <p:tgtEl>
                                          <p:spTgt spid="65"/>
                                        </p:tgtEl>
                                        <p:attrNameLst>
                                          <p:attrName>style.visibility</p:attrName>
                                        </p:attrNameLst>
                                      </p:cBhvr>
                                      <p:to>
                                        <p:strVal val="visible"/>
                                      </p:to>
                                    </p:set>
                                    <p:anim calcmode="lin" valueType="num">
                                      <p:cBhvr>
                                        <p:cTn id="66" dur="1000" fill="hold"/>
                                        <p:tgtEl>
                                          <p:spTgt spid="65"/>
                                        </p:tgtEl>
                                        <p:attrNameLst>
                                          <p:attrName>ppt_w</p:attrName>
                                        </p:attrNameLst>
                                      </p:cBhvr>
                                      <p:tavLst>
                                        <p:tav tm="0">
                                          <p:val>
                                            <p:fltVal val="0"/>
                                          </p:val>
                                        </p:tav>
                                        <p:tav tm="100000">
                                          <p:val>
                                            <p:strVal val="#ppt_w"/>
                                          </p:val>
                                        </p:tav>
                                      </p:tavLst>
                                    </p:anim>
                                    <p:anim calcmode="lin" valueType="num">
                                      <p:cBhvr>
                                        <p:cTn id="67" dur="1000" fill="hold"/>
                                        <p:tgtEl>
                                          <p:spTgt spid="65"/>
                                        </p:tgtEl>
                                        <p:attrNameLst>
                                          <p:attrName>ppt_h</p:attrName>
                                        </p:attrNameLst>
                                      </p:cBhvr>
                                      <p:tavLst>
                                        <p:tav tm="0">
                                          <p:val>
                                            <p:fltVal val="0"/>
                                          </p:val>
                                        </p:tav>
                                        <p:tav tm="100000">
                                          <p:val>
                                            <p:strVal val="#ppt_h"/>
                                          </p:val>
                                        </p:tav>
                                      </p:tavLst>
                                    </p:anim>
                                    <p:animEffect transition="in" filter="fade">
                                      <p:cBhvr>
                                        <p:cTn id="68"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10704" r="22070"/>
          <a:stretch/>
        </p:blipFill>
        <p:spPr>
          <a:xfrm>
            <a:off x="5269832" y="383822"/>
            <a:ext cx="6545180" cy="6090356"/>
          </a:xfrm>
          <a:prstGeom prst="rect">
            <a:avLst/>
          </a:prstGeom>
        </p:spPr>
      </p:pic>
      <p:sp>
        <p:nvSpPr>
          <p:cNvPr id="11" name="Trapezoid 10"/>
          <p:cNvSpPr/>
          <p:nvPr/>
        </p:nvSpPr>
        <p:spPr>
          <a:xfrm>
            <a:off x="-1316316" y="618063"/>
            <a:ext cx="8854800"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410808" y="618063"/>
            <a:ext cx="3640197"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11015" y="255182"/>
            <a:ext cx="10515600" cy="1325563"/>
          </a:xfrm>
        </p:spPr>
        <p:txBody>
          <a:bodyPr>
            <a:normAutofit/>
          </a:bodyPr>
          <a:lstStyle/>
          <a:p>
            <a:r>
              <a:rPr lang="lt-LT" sz="2800" b="1" dirty="0" smtClean="0">
                <a:solidFill>
                  <a:schemeClr val="bg1"/>
                </a:solidFill>
                <a:latin typeface="Myriad Pro" panose="020B0503030403020204" pitchFamily="34" charset="0"/>
              </a:rPr>
              <a:t>FUTURE PLANS</a:t>
            </a:r>
            <a:endParaRPr lang="en-US" sz="2800" b="1" dirty="0">
              <a:solidFill>
                <a:schemeClr val="bg1"/>
              </a:solidFill>
              <a:latin typeface="Myriad Pro" panose="020B0503030403020204" pitchFamily="34" charset="0"/>
            </a:endParaRPr>
          </a:p>
        </p:txBody>
      </p:sp>
      <p:sp>
        <p:nvSpPr>
          <p:cNvPr id="5" name="TextBox 4"/>
          <p:cNvSpPr txBox="1"/>
          <p:nvPr/>
        </p:nvSpPr>
        <p:spPr>
          <a:xfrm>
            <a:off x="893046" y="1743291"/>
            <a:ext cx="4059508" cy="4031873"/>
          </a:xfrm>
          <a:prstGeom prst="rect">
            <a:avLst/>
          </a:prstGeom>
          <a:noFill/>
        </p:spPr>
        <p:txBody>
          <a:bodyPr wrap="square" rtlCol="0">
            <a:spAutoFit/>
          </a:bodyPr>
          <a:lstStyle/>
          <a:p>
            <a:r>
              <a:rPr lang="lt-LT" b="1" dirty="0" smtClean="0">
                <a:latin typeface="Myriad Pro" panose="020B0503030403020204" pitchFamily="34" charset="0"/>
              </a:rPr>
              <a:t>NEW WORKSHOP</a:t>
            </a:r>
          </a:p>
          <a:p>
            <a:endParaRPr lang="lt-LT" sz="1600" b="1" dirty="0">
              <a:latin typeface="Myriad Pro" panose="020B0503030403020204" pitchFamily="34" charset="0"/>
            </a:endParaRPr>
          </a:p>
          <a:p>
            <a:r>
              <a:rPr lang="en-US" sz="1600" b="1" dirty="0" smtClean="0">
                <a:latin typeface="Myriad Pro" panose="020B0503030403020204" pitchFamily="34" charset="0"/>
              </a:rPr>
              <a:t>1</a:t>
            </a:r>
            <a:r>
              <a:rPr lang="lt-LT" sz="1600" b="1" dirty="0" smtClean="0">
                <a:latin typeface="Myriad Pro" panose="020B0503030403020204" pitchFamily="34" charset="0"/>
              </a:rPr>
              <a:t>st</a:t>
            </a:r>
            <a:r>
              <a:rPr lang="en-US" sz="1600" b="1" dirty="0" smtClean="0">
                <a:latin typeface="Myriad Pro" panose="020B0503030403020204" pitchFamily="34" charset="0"/>
              </a:rPr>
              <a:t> part</a:t>
            </a:r>
            <a:r>
              <a:rPr lang="lt-LT" sz="1600" b="1" dirty="0" smtClean="0">
                <a:latin typeface="Myriad Pro" panose="020B0503030403020204" pitchFamily="34" charset="0"/>
              </a:rPr>
              <a:t>:</a:t>
            </a:r>
          </a:p>
          <a:p>
            <a:r>
              <a:rPr lang="lt-LT" sz="1600" dirty="0">
                <a:latin typeface="Myriad Pro" panose="020B0503030403020204" pitchFamily="34" charset="0"/>
              </a:rPr>
              <a:t>L</a:t>
            </a:r>
            <a:r>
              <a:rPr lang="en-US" sz="1600" dirty="0" err="1" smtClean="0">
                <a:latin typeface="Myriad Pro" panose="020B0503030403020204" pitchFamily="34" charset="0"/>
              </a:rPr>
              <a:t>ength</a:t>
            </a:r>
            <a:r>
              <a:rPr lang="lt-LT" sz="1600" dirty="0" smtClean="0">
                <a:latin typeface="Myriad Pro" panose="020B0503030403020204" pitchFamily="34" charset="0"/>
              </a:rPr>
              <a:t> </a:t>
            </a:r>
            <a:r>
              <a:rPr lang="lt-LT" sz="1600" b="1" dirty="0" smtClean="0">
                <a:latin typeface="Myriad Pro" panose="020B0503030403020204" pitchFamily="34" charset="0"/>
              </a:rPr>
              <a:t>-</a:t>
            </a:r>
            <a:r>
              <a:rPr lang="en-US" sz="1600" dirty="0" smtClean="0">
                <a:latin typeface="Myriad Pro" panose="020B0503030403020204" pitchFamily="34" charset="0"/>
              </a:rPr>
              <a:t>100</a:t>
            </a:r>
            <a:r>
              <a:rPr lang="lt-LT" sz="1600" dirty="0" smtClean="0">
                <a:latin typeface="Myriad Pro" panose="020B0503030403020204" pitchFamily="34" charset="0"/>
              </a:rPr>
              <a:t> </a:t>
            </a:r>
            <a:r>
              <a:rPr lang="en-US" sz="1600" dirty="0" smtClean="0">
                <a:latin typeface="Myriad Pro" panose="020B0503030403020204" pitchFamily="34" charset="0"/>
              </a:rPr>
              <a:t>m</a:t>
            </a:r>
            <a:r>
              <a:rPr lang="lt-LT" sz="1600" dirty="0">
                <a:latin typeface="Myriad Pro" panose="020B0503030403020204" pitchFamily="34" charset="0"/>
              </a:rPr>
              <a:t>,</a:t>
            </a:r>
            <a:r>
              <a:rPr lang="lt-LT" sz="1600" dirty="0" smtClean="0">
                <a:latin typeface="Myriad Pro" panose="020B0503030403020204" pitchFamily="34" charset="0"/>
              </a:rPr>
              <a:t> </a:t>
            </a:r>
            <a:r>
              <a:rPr lang="en-US" sz="1600" dirty="0" smtClean="0">
                <a:latin typeface="Myriad Pro" panose="020B0503030403020204" pitchFamily="34" charset="0"/>
              </a:rPr>
              <a:t>width</a:t>
            </a:r>
            <a:r>
              <a:rPr lang="lt-LT" sz="1600" dirty="0" smtClean="0">
                <a:latin typeface="Myriad Pro" panose="020B0503030403020204" pitchFamily="34" charset="0"/>
              </a:rPr>
              <a:t> – 12 m</a:t>
            </a:r>
            <a:r>
              <a:rPr lang="en-US" sz="1600" dirty="0" smtClean="0">
                <a:latin typeface="Myriad Pro" panose="020B0503030403020204" pitchFamily="34" charset="0"/>
              </a:rPr>
              <a:t>, height </a:t>
            </a:r>
            <a:r>
              <a:rPr lang="en-US" sz="1600" dirty="0">
                <a:latin typeface="Myriad Pro" panose="020B0503030403020204" pitchFamily="34" charset="0"/>
              </a:rPr>
              <a:t>- </a:t>
            </a:r>
            <a:r>
              <a:rPr lang="en-US" sz="1600" dirty="0" smtClean="0">
                <a:latin typeface="Myriad Pro" panose="020B0503030403020204" pitchFamily="34" charset="0"/>
              </a:rPr>
              <a:t>8,5</a:t>
            </a:r>
            <a:r>
              <a:rPr lang="lt-LT" sz="1600" dirty="0" smtClean="0">
                <a:latin typeface="Myriad Pro" panose="020B0503030403020204" pitchFamily="34" charset="0"/>
              </a:rPr>
              <a:t> </a:t>
            </a:r>
            <a:r>
              <a:rPr lang="en-US" sz="1600" dirty="0" smtClean="0">
                <a:latin typeface="Myriad Pro" panose="020B0503030403020204" pitchFamily="34" charset="0"/>
              </a:rPr>
              <a:t>m</a:t>
            </a:r>
            <a:r>
              <a:rPr lang="en-US" sz="1600" dirty="0">
                <a:latin typeface="Myriad Pro" panose="020B0503030403020204" pitchFamily="34" charset="0"/>
              </a:rPr>
              <a:t>; </a:t>
            </a:r>
            <a:endParaRPr lang="lt-LT" sz="1600" dirty="0" smtClean="0">
              <a:latin typeface="Myriad Pro" panose="020B0503030403020204" pitchFamily="34" charset="0"/>
            </a:endParaRPr>
          </a:p>
          <a:p>
            <a:r>
              <a:rPr lang="en-US" sz="1600" dirty="0" smtClean="0">
                <a:latin typeface="Myriad Pro" panose="020B0503030403020204" pitchFamily="34" charset="0"/>
              </a:rPr>
              <a:t>Gate </a:t>
            </a:r>
            <a:r>
              <a:rPr lang="en-US" sz="1600" dirty="0">
                <a:latin typeface="Myriad Pro" panose="020B0503030403020204" pitchFamily="34" charset="0"/>
              </a:rPr>
              <a:t>width - </a:t>
            </a:r>
            <a:r>
              <a:rPr lang="lt-LT" sz="1600" dirty="0" smtClean="0">
                <a:latin typeface="Myriad Pro" panose="020B0503030403020204" pitchFamily="34" charset="0"/>
              </a:rPr>
              <a:t>12</a:t>
            </a:r>
            <a:r>
              <a:rPr lang="en-US" sz="1600" dirty="0" smtClean="0">
                <a:latin typeface="Myriad Pro" panose="020B0503030403020204" pitchFamily="34" charset="0"/>
              </a:rPr>
              <a:t> </a:t>
            </a:r>
            <a:r>
              <a:rPr lang="en-US" sz="1600" dirty="0">
                <a:latin typeface="Myriad Pro" panose="020B0503030403020204" pitchFamily="34" charset="0"/>
              </a:rPr>
              <a:t>m, </a:t>
            </a:r>
            <a:r>
              <a:rPr lang="en-US" sz="1600" dirty="0" smtClean="0">
                <a:latin typeface="Myriad Pro" panose="020B0503030403020204" pitchFamily="34" charset="0"/>
              </a:rPr>
              <a:t>height – </a:t>
            </a:r>
            <a:r>
              <a:rPr lang="lt-LT" sz="1600" dirty="0" smtClean="0">
                <a:latin typeface="Myriad Pro" panose="020B0503030403020204" pitchFamily="34" charset="0"/>
              </a:rPr>
              <a:t>6 </a:t>
            </a:r>
            <a:r>
              <a:rPr lang="en-US" sz="1600" dirty="0" smtClean="0">
                <a:latin typeface="Myriad Pro" panose="020B0503030403020204" pitchFamily="34" charset="0"/>
              </a:rPr>
              <a:t>m;</a:t>
            </a:r>
            <a:r>
              <a:rPr lang="lt-LT" sz="1600" dirty="0" smtClean="0">
                <a:latin typeface="Myriad Pro" panose="020B0503030403020204" pitchFamily="34" charset="0"/>
              </a:rPr>
              <a:t> </a:t>
            </a:r>
          </a:p>
          <a:p>
            <a:r>
              <a:rPr lang="lt-LT" sz="1600" dirty="0">
                <a:latin typeface="Myriad Pro" panose="020B0503030403020204" pitchFamily="34" charset="0"/>
              </a:rPr>
              <a:t>C</a:t>
            </a:r>
            <a:r>
              <a:rPr lang="en-US" sz="1600" dirty="0" err="1" smtClean="0">
                <a:latin typeface="Myriad Pro" panose="020B0503030403020204" pitchFamily="34" charset="0"/>
              </a:rPr>
              <a:t>ranes</a:t>
            </a:r>
            <a:r>
              <a:rPr lang="en-US" sz="1600" dirty="0" smtClean="0">
                <a:latin typeface="Myriad Pro" panose="020B0503030403020204" pitchFamily="34" charset="0"/>
              </a:rPr>
              <a:t> 2x10</a:t>
            </a:r>
            <a:r>
              <a:rPr lang="lt-LT" sz="1600" dirty="0" smtClean="0">
                <a:latin typeface="Myriad Pro" panose="020B0503030403020204" pitchFamily="34" charset="0"/>
              </a:rPr>
              <a:t> </a:t>
            </a:r>
            <a:r>
              <a:rPr lang="en-US" sz="1600" dirty="0" smtClean="0">
                <a:latin typeface="Myriad Pro" panose="020B0503030403020204" pitchFamily="34" charset="0"/>
              </a:rPr>
              <a:t>t</a:t>
            </a:r>
            <a:r>
              <a:rPr lang="lt-LT" sz="1600" dirty="0" smtClean="0">
                <a:latin typeface="Myriad Pro" panose="020B0503030403020204" pitchFamily="34" charset="0"/>
              </a:rPr>
              <a:t>.</a:t>
            </a:r>
            <a:endParaRPr lang="lt-LT" sz="1600" dirty="0">
              <a:latin typeface="Myriad Pro" panose="020B0503030403020204" pitchFamily="34" charset="0"/>
            </a:endParaRPr>
          </a:p>
          <a:p>
            <a:endParaRPr lang="en-US" sz="1600" b="1" dirty="0">
              <a:latin typeface="Myriad Pro" panose="020B0503030403020204" pitchFamily="34" charset="0"/>
            </a:endParaRPr>
          </a:p>
          <a:p>
            <a:r>
              <a:rPr lang="en-US" sz="1600" b="1" dirty="0" smtClean="0">
                <a:latin typeface="Myriad Pro" panose="020B0503030403020204" pitchFamily="34" charset="0"/>
              </a:rPr>
              <a:t>2</a:t>
            </a:r>
            <a:r>
              <a:rPr lang="lt-LT" sz="1600" b="1" dirty="0" smtClean="0">
                <a:latin typeface="Myriad Pro" panose="020B0503030403020204" pitchFamily="34" charset="0"/>
              </a:rPr>
              <a:t>nd</a:t>
            </a:r>
            <a:r>
              <a:rPr lang="en-US" sz="1600" b="1" dirty="0" smtClean="0">
                <a:latin typeface="Myriad Pro" panose="020B0503030403020204" pitchFamily="34" charset="0"/>
              </a:rPr>
              <a:t> part</a:t>
            </a:r>
            <a:r>
              <a:rPr lang="lt-LT" sz="1600" b="1" dirty="0" smtClean="0">
                <a:latin typeface="Myriad Pro" panose="020B0503030403020204" pitchFamily="34" charset="0"/>
              </a:rPr>
              <a:t>:</a:t>
            </a:r>
          </a:p>
          <a:p>
            <a:r>
              <a:rPr lang="lt-LT" sz="1600" dirty="0" smtClean="0">
                <a:latin typeface="Myriad Pro" panose="020B0503030403020204" pitchFamily="34" charset="0"/>
              </a:rPr>
              <a:t>Length - </a:t>
            </a:r>
            <a:r>
              <a:rPr lang="en-US" sz="1600" dirty="0" smtClean="0">
                <a:latin typeface="Myriad Pro" panose="020B0503030403020204" pitchFamily="34" charset="0"/>
              </a:rPr>
              <a:t>100 </a:t>
            </a:r>
            <a:r>
              <a:rPr lang="lt-LT" sz="1600" dirty="0" smtClean="0">
                <a:latin typeface="Myriad Pro" panose="020B0503030403020204" pitchFamily="34" charset="0"/>
              </a:rPr>
              <a:t>m,</a:t>
            </a:r>
            <a:r>
              <a:rPr lang="en-US" sz="1600" dirty="0" smtClean="0">
                <a:latin typeface="Myriad Pro" panose="020B0503030403020204" pitchFamily="34" charset="0"/>
              </a:rPr>
              <a:t> </a:t>
            </a:r>
            <a:r>
              <a:rPr lang="en-US" sz="1600" dirty="0">
                <a:latin typeface="Myriad Pro" panose="020B0503030403020204" pitchFamily="34" charset="0"/>
              </a:rPr>
              <a:t>width </a:t>
            </a:r>
            <a:r>
              <a:rPr lang="en-US" sz="1600" dirty="0" smtClean="0">
                <a:latin typeface="Myriad Pro" panose="020B0503030403020204" pitchFamily="34" charset="0"/>
              </a:rPr>
              <a:t>–</a:t>
            </a:r>
            <a:r>
              <a:rPr lang="lt-LT" sz="1600" dirty="0" smtClean="0">
                <a:latin typeface="Myriad Pro" panose="020B0503030403020204" pitchFamily="34" charset="0"/>
              </a:rPr>
              <a:t> </a:t>
            </a:r>
            <a:r>
              <a:rPr lang="en-US" sz="1600" dirty="0" smtClean="0">
                <a:latin typeface="Myriad Pro" panose="020B0503030403020204" pitchFamily="34" charset="0"/>
              </a:rPr>
              <a:t>1</a:t>
            </a:r>
            <a:r>
              <a:rPr lang="lt-LT" sz="1600" dirty="0" smtClean="0">
                <a:latin typeface="Myriad Pro" panose="020B0503030403020204" pitchFamily="34" charset="0"/>
              </a:rPr>
              <a:t>2 </a:t>
            </a:r>
            <a:r>
              <a:rPr lang="en-US" sz="1600" dirty="0" smtClean="0">
                <a:latin typeface="Myriad Pro" panose="020B0503030403020204" pitchFamily="34" charset="0"/>
              </a:rPr>
              <a:t>m</a:t>
            </a:r>
            <a:r>
              <a:rPr lang="en-US" sz="1600" dirty="0">
                <a:latin typeface="Myriad Pro" panose="020B0503030403020204" pitchFamily="34" charset="0"/>
              </a:rPr>
              <a:t>, height - </a:t>
            </a:r>
            <a:r>
              <a:rPr lang="en-US" sz="1600" dirty="0" smtClean="0">
                <a:latin typeface="Myriad Pro" panose="020B0503030403020204" pitchFamily="34" charset="0"/>
              </a:rPr>
              <a:t>8,5</a:t>
            </a:r>
            <a:r>
              <a:rPr lang="lt-LT" sz="1600" dirty="0" smtClean="0">
                <a:latin typeface="Myriad Pro" panose="020B0503030403020204" pitchFamily="34" charset="0"/>
              </a:rPr>
              <a:t> </a:t>
            </a:r>
            <a:r>
              <a:rPr lang="en-US" sz="1600" dirty="0" smtClean="0">
                <a:latin typeface="Myriad Pro" panose="020B0503030403020204" pitchFamily="34" charset="0"/>
              </a:rPr>
              <a:t>m; </a:t>
            </a:r>
            <a:endParaRPr lang="lt-LT" sz="1600" dirty="0" smtClean="0">
              <a:latin typeface="Myriad Pro" panose="020B0503030403020204" pitchFamily="34" charset="0"/>
            </a:endParaRPr>
          </a:p>
          <a:p>
            <a:r>
              <a:rPr lang="en-US" sz="1600" dirty="0" smtClean="0">
                <a:latin typeface="Myriad Pro" panose="020B0503030403020204" pitchFamily="34" charset="0"/>
              </a:rPr>
              <a:t>Gate </a:t>
            </a:r>
            <a:r>
              <a:rPr lang="en-US" sz="1600" dirty="0">
                <a:latin typeface="Myriad Pro" panose="020B0503030403020204" pitchFamily="34" charset="0"/>
              </a:rPr>
              <a:t>width - 12 m, </a:t>
            </a:r>
            <a:r>
              <a:rPr lang="en-US" sz="1600" dirty="0" smtClean="0">
                <a:latin typeface="Myriad Pro" panose="020B0503030403020204" pitchFamily="34" charset="0"/>
              </a:rPr>
              <a:t>height – </a:t>
            </a:r>
            <a:r>
              <a:rPr lang="lt-LT" sz="1600" dirty="0">
                <a:latin typeface="Myriad Pro" panose="020B0503030403020204" pitchFamily="34" charset="0"/>
              </a:rPr>
              <a:t>6</a:t>
            </a:r>
            <a:r>
              <a:rPr lang="lt-LT" sz="1600" dirty="0" smtClean="0">
                <a:latin typeface="Myriad Pro" panose="020B0503030403020204" pitchFamily="34" charset="0"/>
              </a:rPr>
              <a:t> </a:t>
            </a:r>
            <a:r>
              <a:rPr lang="en-US" sz="1600" dirty="0" smtClean="0">
                <a:latin typeface="Myriad Pro" panose="020B0503030403020204" pitchFamily="34" charset="0"/>
              </a:rPr>
              <a:t>m</a:t>
            </a:r>
            <a:r>
              <a:rPr lang="lt-LT" sz="1600" dirty="0" smtClean="0">
                <a:latin typeface="Myriad Pro" panose="020B0503030403020204" pitchFamily="34" charset="0"/>
              </a:rPr>
              <a:t>;</a:t>
            </a:r>
          </a:p>
          <a:p>
            <a:r>
              <a:rPr lang="lt-LT" sz="1600" dirty="0">
                <a:latin typeface="Myriad Pro" panose="020B0503030403020204" pitchFamily="34" charset="0"/>
              </a:rPr>
              <a:t>C</a:t>
            </a:r>
            <a:r>
              <a:rPr lang="en-US" sz="1600" dirty="0" err="1" smtClean="0">
                <a:latin typeface="Myriad Pro" panose="020B0503030403020204" pitchFamily="34" charset="0"/>
              </a:rPr>
              <a:t>ranes</a:t>
            </a:r>
            <a:r>
              <a:rPr lang="en-US" sz="1600" dirty="0" smtClean="0">
                <a:latin typeface="Myriad Pro" panose="020B0503030403020204" pitchFamily="34" charset="0"/>
              </a:rPr>
              <a:t> 2x20</a:t>
            </a:r>
            <a:r>
              <a:rPr lang="lt-LT" sz="1600" dirty="0" smtClean="0">
                <a:latin typeface="Myriad Pro" panose="020B0503030403020204" pitchFamily="34" charset="0"/>
              </a:rPr>
              <a:t> </a:t>
            </a:r>
            <a:r>
              <a:rPr lang="en-US" sz="1600" dirty="0" smtClean="0">
                <a:latin typeface="Myriad Pro" panose="020B0503030403020204" pitchFamily="34" charset="0"/>
              </a:rPr>
              <a:t>t</a:t>
            </a:r>
            <a:r>
              <a:rPr lang="lt-LT" sz="1600" dirty="0" smtClean="0">
                <a:latin typeface="Myriad Pro" panose="020B0503030403020204" pitchFamily="34" charset="0"/>
              </a:rPr>
              <a:t>.</a:t>
            </a:r>
            <a:endParaRPr lang="en-US" sz="1600" dirty="0" smtClean="0">
              <a:latin typeface="Myriad Pro" panose="020B0503030403020204" pitchFamily="34" charset="0"/>
            </a:endParaRPr>
          </a:p>
          <a:p>
            <a:endParaRPr lang="en-US" sz="1600" b="1" dirty="0">
              <a:latin typeface="Myriad Pro" panose="020B0503030403020204" pitchFamily="34" charset="0"/>
            </a:endParaRPr>
          </a:p>
          <a:p>
            <a:r>
              <a:rPr lang="en-US" sz="1600" b="1" dirty="0" smtClean="0">
                <a:latin typeface="Myriad Pro" panose="020B0503030403020204" pitchFamily="34" charset="0"/>
              </a:rPr>
              <a:t>3</a:t>
            </a:r>
            <a:r>
              <a:rPr lang="lt-LT" sz="1600" b="1" dirty="0" smtClean="0">
                <a:latin typeface="Myriad Pro" panose="020B0503030403020204" pitchFamily="34" charset="0"/>
              </a:rPr>
              <a:t>rd </a:t>
            </a:r>
            <a:r>
              <a:rPr lang="en-US" sz="1600" b="1" dirty="0" smtClean="0">
                <a:latin typeface="Myriad Pro" panose="020B0503030403020204" pitchFamily="34" charset="0"/>
              </a:rPr>
              <a:t>part </a:t>
            </a:r>
            <a:r>
              <a:rPr lang="en-US" sz="1600" b="1" dirty="0">
                <a:latin typeface="Myriad Pro" panose="020B0503030403020204" pitchFamily="34" charset="0"/>
              </a:rPr>
              <a:t>(painting workshop</a:t>
            </a:r>
            <a:r>
              <a:rPr lang="en-US" sz="1600" b="1" dirty="0" smtClean="0">
                <a:latin typeface="Myriad Pro" panose="020B0503030403020204" pitchFamily="34" charset="0"/>
              </a:rPr>
              <a:t>)</a:t>
            </a:r>
            <a:r>
              <a:rPr lang="lt-LT" sz="1600" b="1" dirty="0" smtClean="0">
                <a:latin typeface="Myriad Pro" panose="020B0503030403020204" pitchFamily="34" charset="0"/>
              </a:rPr>
              <a:t>:</a:t>
            </a:r>
          </a:p>
          <a:p>
            <a:r>
              <a:rPr lang="lt-LT" sz="1600" dirty="0">
                <a:latin typeface="Myriad Pro" panose="020B0503030403020204" pitchFamily="34" charset="0"/>
              </a:rPr>
              <a:t>L</a:t>
            </a:r>
            <a:r>
              <a:rPr lang="en-US" sz="1600" dirty="0" err="1" smtClean="0">
                <a:latin typeface="Myriad Pro" panose="020B0503030403020204" pitchFamily="34" charset="0"/>
              </a:rPr>
              <a:t>ength</a:t>
            </a:r>
            <a:r>
              <a:rPr lang="en-US" sz="1600" dirty="0" smtClean="0">
                <a:latin typeface="Myriad Pro" panose="020B0503030403020204" pitchFamily="34" charset="0"/>
              </a:rPr>
              <a:t> </a:t>
            </a:r>
            <a:r>
              <a:rPr lang="en-US" sz="1600" b="1" dirty="0" smtClean="0">
                <a:latin typeface="Myriad Pro" panose="020B0503030403020204" pitchFamily="34" charset="0"/>
              </a:rPr>
              <a:t>– </a:t>
            </a:r>
            <a:r>
              <a:rPr lang="lt-LT" sz="1600" dirty="0" smtClean="0">
                <a:latin typeface="Myriad Pro" panose="020B0503030403020204" pitchFamily="34" charset="0"/>
              </a:rPr>
              <a:t>100 m, </a:t>
            </a:r>
            <a:r>
              <a:rPr lang="en-US" sz="1600" dirty="0" smtClean="0">
                <a:latin typeface="Myriad Pro" panose="020B0503030403020204" pitchFamily="34" charset="0"/>
              </a:rPr>
              <a:t>width</a:t>
            </a:r>
            <a:r>
              <a:rPr lang="lt-LT" sz="1600" dirty="0" smtClean="0">
                <a:latin typeface="Myriad Pro" panose="020B0503030403020204" pitchFamily="34" charset="0"/>
              </a:rPr>
              <a:t> – 12 m</a:t>
            </a:r>
            <a:r>
              <a:rPr lang="en-US" sz="1600" dirty="0" smtClean="0">
                <a:latin typeface="Myriad Pro" panose="020B0503030403020204" pitchFamily="34" charset="0"/>
              </a:rPr>
              <a:t>, height </a:t>
            </a:r>
            <a:r>
              <a:rPr lang="en-US" sz="1600" dirty="0">
                <a:latin typeface="Myriad Pro" panose="020B0503030403020204" pitchFamily="34" charset="0"/>
              </a:rPr>
              <a:t>- </a:t>
            </a:r>
            <a:r>
              <a:rPr lang="en-US" sz="1600" dirty="0" smtClean="0">
                <a:latin typeface="Myriad Pro" panose="020B0503030403020204" pitchFamily="34" charset="0"/>
              </a:rPr>
              <a:t>8,5</a:t>
            </a:r>
            <a:r>
              <a:rPr lang="lt-LT" sz="1600" dirty="0" smtClean="0">
                <a:latin typeface="Myriad Pro" panose="020B0503030403020204" pitchFamily="34" charset="0"/>
              </a:rPr>
              <a:t> </a:t>
            </a:r>
            <a:r>
              <a:rPr lang="en-US" sz="1600" dirty="0" smtClean="0">
                <a:latin typeface="Myriad Pro" panose="020B0503030403020204" pitchFamily="34" charset="0"/>
              </a:rPr>
              <a:t>m</a:t>
            </a:r>
            <a:r>
              <a:rPr lang="lt-LT" sz="1600" dirty="0" smtClean="0">
                <a:latin typeface="Myriad Pro" panose="020B0503030403020204" pitchFamily="34" charset="0"/>
              </a:rPr>
              <a:t>;</a:t>
            </a:r>
            <a:r>
              <a:rPr lang="en-US" sz="1600" dirty="0" smtClean="0">
                <a:latin typeface="Myriad Pro" panose="020B0503030403020204" pitchFamily="34" charset="0"/>
              </a:rPr>
              <a:t>  </a:t>
            </a:r>
            <a:endParaRPr lang="lt-LT" sz="1600" dirty="0" smtClean="0">
              <a:latin typeface="Myriad Pro" panose="020B0503030403020204" pitchFamily="34" charset="0"/>
            </a:endParaRPr>
          </a:p>
          <a:p>
            <a:r>
              <a:rPr lang="en-US" sz="1600" dirty="0" smtClean="0">
                <a:latin typeface="Myriad Pro" panose="020B0503030403020204" pitchFamily="34" charset="0"/>
              </a:rPr>
              <a:t>Gateway </a:t>
            </a:r>
            <a:r>
              <a:rPr lang="en-US" sz="1600" dirty="0">
                <a:latin typeface="Myriad Pro" panose="020B0503030403020204" pitchFamily="34" charset="0"/>
              </a:rPr>
              <a:t>width - 12 </a:t>
            </a:r>
            <a:r>
              <a:rPr lang="en-US" sz="1600" dirty="0" smtClean="0">
                <a:latin typeface="Myriad Pro" panose="020B0503030403020204" pitchFamily="34" charset="0"/>
              </a:rPr>
              <a:t>m,</a:t>
            </a:r>
            <a:r>
              <a:rPr lang="lt-LT" sz="1600" dirty="0" smtClean="0">
                <a:latin typeface="Myriad Pro" panose="020B0503030403020204" pitchFamily="34" charset="0"/>
              </a:rPr>
              <a:t> </a:t>
            </a:r>
            <a:r>
              <a:rPr lang="en-US" sz="1600" dirty="0" smtClean="0">
                <a:latin typeface="Myriad Pro" panose="020B0503030403020204" pitchFamily="34" charset="0"/>
              </a:rPr>
              <a:t>height – </a:t>
            </a:r>
            <a:r>
              <a:rPr lang="lt-LT" sz="1600" dirty="0" smtClean="0">
                <a:latin typeface="Myriad Pro" panose="020B0503030403020204" pitchFamily="34" charset="0"/>
              </a:rPr>
              <a:t>6 </a:t>
            </a:r>
            <a:r>
              <a:rPr lang="en-US" sz="1600" dirty="0" smtClean="0">
                <a:latin typeface="Myriad Pro" panose="020B0503030403020204" pitchFamily="34" charset="0"/>
              </a:rPr>
              <a:t>m;</a:t>
            </a:r>
            <a:r>
              <a:rPr lang="lt-LT" sz="1600" dirty="0">
                <a:latin typeface="Myriad Pro" panose="020B0503030403020204" pitchFamily="34" charset="0"/>
              </a:rPr>
              <a:t> </a:t>
            </a:r>
            <a:endParaRPr lang="lt-LT" sz="1600" dirty="0" smtClean="0">
              <a:latin typeface="Myriad Pro" panose="020B0503030403020204" pitchFamily="34" charset="0"/>
            </a:endParaRPr>
          </a:p>
          <a:p>
            <a:r>
              <a:rPr lang="lt-LT" sz="1600" dirty="0">
                <a:latin typeface="Myriad Pro" panose="020B0503030403020204" pitchFamily="34" charset="0"/>
              </a:rPr>
              <a:t>C</a:t>
            </a:r>
            <a:r>
              <a:rPr lang="en-US" sz="1600" dirty="0" err="1" smtClean="0">
                <a:latin typeface="Myriad Pro" panose="020B0503030403020204" pitchFamily="34" charset="0"/>
              </a:rPr>
              <a:t>ranes</a:t>
            </a:r>
            <a:r>
              <a:rPr lang="en-US" sz="1600" dirty="0" smtClean="0">
                <a:latin typeface="Myriad Pro" panose="020B0503030403020204" pitchFamily="34" charset="0"/>
              </a:rPr>
              <a:t> 1x</a:t>
            </a:r>
            <a:r>
              <a:rPr lang="lt-LT" sz="1600" dirty="0" smtClean="0">
                <a:latin typeface="Myriad Pro" panose="020B0503030403020204" pitchFamily="34" charset="0"/>
              </a:rPr>
              <a:t>3</a:t>
            </a:r>
            <a:r>
              <a:rPr lang="en-US" sz="1600" dirty="0" smtClean="0">
                <a:latin typeface="Myriad Pro" panose="020B0503030403020204" pitchFamily="34" charset="0"/>
              </a:rPr>
              <a:t>0</a:t>
            </a:r>
            <a:r>
              <a:rPr lang="lt-LT" sz="1600" dirty="0" smtClean="0">
                <a:latin typeface="Myriad Pro" panose="020B0503030403020204" pitchFamily="34" charset="0"/>
              </a:rPr>
              <a:t> </a:t>
            </a:r>
            <a:r>
              <a:rPr lang="en-US" sz="1600" dirty="0" smtClean="0">
                <a:latin typeface="Myriad Pro" panose="020B0503030403020204" pitchFamily="34" charset="0"/>
              </a:rPr>
              <a:t>t</a:t>
            </a:r>
            <a:r>
              <a:rPr lang="lt-LT" sz="1600" dirty="0" smtClean="0">
                <a:latin typeface="Myriad Pro" panose="020B0503030403020204" pitchFamily="34" charset="0"/>
              </a:rPr>
              <a:t>.</a:t>
            </a:r>
            <a:endParaRPr lang="en-US" sz="1600" dirty="0">
              <a:latin typeface="Myriad Pro" panose="020B0503030403020204" pitchFamily="34" charset="0"/>
            </a:endParaRPr>
          </a:p>
        </p:txBody>
      </p:sp>
    </p:spTree>
    <p:extLst>
      <p:ext uri="{BB962C8B-B14F-4D97-AF65-F5344CB8AC3E}">
        <p14:creationId xmlns:p14="http://schemas.microsoft.com/office/powerpoint/2010/main" val="43166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59831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8" name="Trapezoid 17"/>
          <p:cNvSpPr/>
          <p:nvPr/>
        </p:nvSpPr>
        <p:spPr>
          <a:xfrm>
            <a:off x="-1316316" y="618063"/>
            <a:ext cx="13429759"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806245" y="618063"/>
            <a:ext cx="11129092"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1" y="255182"/>
            <a:ext cx="11406075" cy="1325563"/>
          </a:xfrm>
        </p:spPr>
        <p:txBody>
          <a:bodyPr>
            <a:normAutofit/>
          </a:bodyPr>
          <a:lstStyle/>
          <a:p>
            <a:r>
              <a:rPr lang="en-US" sz="2000" b="1" dirty="0">
                <a:solidFill>
                  <a:schemeClr val="bg1"/>
                </a:solidFill>
                <a:latin typeface="Myriad Pro" panose="020B0503030403020204" pitchFamily="34" charset="0"/>
              </a:rPr>
              <a:t>EN 1090-1 EXC-4 and EN ISO 3834-2 management </a:t>
            </a:r>
            <a:r>
              <a:rPr lang="en-US" sz="2000" b="1" dirty="0" smtClean="0">
                <a:solidFill>
                  <a:schemeClr val="bg1"/>
                </a:solidFill>
                <a:latin typeface="Myriad Pro" panose="020B0503030403020204" pitchFamily="34" charset="0"/>
              </a:rPr>
              <a:t>system certificates</a:t>
            </a:r>
            <a:endParaRPr lang="en-US" sz="2000" b="1" dirty="0">
              <a:solidFill>
                <a:schemeClr val="bg1"/>
              </a:solidFill>
              <a:latin typeface="Myriad Pro" panose="020B0503030403020204" pitchFamily="34" charset="0"/>
            </a:endParaRPr>
          </a:p>
        </p:txBody>
      </p:sp>
      <p:sp>
        <p:nvSpPr>
          <p:cNvPr id="20" name="Trapezoid 19"/>
          <p:cNvSpPr/>
          <p:nvPr/>
        </p:nvSpPr>
        <p:spPr>
          <a:xfrm rot="5400000">
            <a:off x="8114842" y="7299667"/>
            <a:ext cx="6243147" cy="71710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0" name="Picture 9"/>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10808" y="2061372"/>
            <a:ext cx="2653523" cy="3754966"/>
          </a:xfrm>
          <a:prstGeom prst="rect">
            <a:avLst/>
          </a:prstGeom>
          <a:ln w="34925">
            <a:solidFill>
              <a:srgbClr val="A40000"/>
            </a:solidFill>
          </a:ln>
        </p:spPr>
      </p:pic>
      <p:pic>
        <p:nvPicPr>
          <p:cNvPr id="11" name="Picture 10"/>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336769" y="2061372"/>
            <a:ext cx="2653523" cy="3754966"/>
          </a:xfrm>
          <a:prstGeom prst="rect">
            <a:avLst/>
          </a:prstGeom>
          <a:ln w="34925">
            <a:solidFill>
              <a:srgbClr val="A40000"/>
            </a:solidFill>
          </a:ln>
        </p:spPr>
      </p:pic>
      <p:pic>
        <p:nvPicPr>
          <p:cNvPr id="12" name="Picture 11"/>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275247" y="2061372"/>
            <a:ext cx="2653523" cy="375496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060441" y="2061372"/>
            <a:ext cx="2874896" cy="3754966"/>
          </a:xfrm>
          <a:prstGeom prst="rect">
            <a:avLst/>
          </a:prstGeom>
        </p:spPr>
      </p:pic>
      <p:sp>
        <p:nvSpPr>
          <p:cNvPr id="5" name="Rectangle 4"/>
          <p:cNvSpPr/>
          <p:nvPr/>
        </p:nvSpPr>
        <p:spPr>
          <a:xfrm>
            <a:off x="6256040" y="2061372"/>
            <a:ext cx="2651760" cy="3754966"/>
          </a:xfrm>
          <a:prstGeom prst="rect">
            <a:avLst/>
          </a:prstGeom>
          <a:noFill/>
          <a:ln w="38100">
            <a:solidFill>
              <a:srgbClr val="A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170145" y="2061372"/>
            <a:ext cx="2651760" cy="3754966"/>
          </a:xfrm>
          <a:prstGeom prst="rect">
            <a:avLst/>
          </a:prstGeom>
          <a:noFill/>
          <a:ln w="38100">
            <a:solidFill>
              <a:srgbClr val="A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51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118115" y="2021189"/>
            <a:ext cx="2886547" cy="4082726"/>
          </a:xfrm>
          <a:prstGeom prst="rect">
            <a:avLst/>
          </a:prstGeom>
          <a:ln w="9525">
            <a:solidFill>
              <a:schemeClr val="tx1"/>
            </a:solidFill>
          </a:ln>
        </p:spPr>
      </p:pic>
      <p:sp>
        <p:nvSpPr>
          <p:cNvPr id="11" name="Rectangle 10"/>
          <p:cNvSpPr/>
          <p:nvPr/>
        </p:nvSpPr>
        <p:spPr>
          <a:xfrm>
            <a:off x="603792" y="0"/>
            <a:ext cx="5657728"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sp>
        <p:nvSpPr>
          <p:cNvPr id="18" name="Trapezoid 17"/>
          <p:cNvSpPr/>
          <p:nvPr/>
        </p:nvSpPr>
        <p:spPr>
          <a:xfrm>
            <a:off x="-1316316" y="618063"/>
            <a:ext cx="13429759"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Trapezoid 15"/>
          <p:cNvSpPr/>
          <p:nvPr/>
        </p:nvSpPr>
        <p:spPr>
          <a:xfrm>
            <a:off x="914400" y="618063"/>
            <a:ext cx="10530348"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1" y="255182"/>
            <a:ext cx="11406075" cy="1325563"/>
          </a:xfrm>
        </p:spPr>
        <p:txBody>
          <a:bodyPr>
            <a:normAutofit/>
          </a:bodyPr>
          <a:lstStyle/>
          <a:p>
            <a:r>
              <a:rPr lang="en-US" sz="2000" b="1" dirty="0">
                <a:solidFill>
                  <a:schemeClr val="bg1"/>
                </a:solidFill>
                <a:latin typeface="Myriad Pro" panose="020B0503030403020204" pitchFamily="34" charset="0"/>
              </a:rPr>
              <a:t>ISO 9001, 14001, and 18001 (OHSAS) management system certificates and VCA certificates</a:t>
            </a:r>
          </a:p>
        </p:txBody>
      </p:sp>
      <p:sp>
        <p:nvSpPr>
          <p:cNvPr id="20" name="Trapezoid 19"/>
          <p:cNvSpPr/>
          <p:nvPr/>
        </p:nvSpPr>
        <p:spPr>
          <a:xfrm rot="5400000">
            <a:off x="8470442" y="7299667"/>
            <a:ext cx="6243147" cy="71710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4" name="Picture 1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33163" y="2021189"/>
            <a:ext cx="2886547" cy="4082726"/>
          </a:xfrm>
          <a:prstGeom prst="rect">
            <a:avLst/>
          </a:prstGeom>
          <a:ln w="34925">
            <a:solidFill>
              <a:srgbClr val="A40000"/>
            </a:solidFill>
          </a:ln>
        </p:spPr>
      </p:pic>
      <p:pic>
        <p:nvPicPr>
          <p:cNvPr id="15" name="Picture 14"/>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95038" y="2021189"/>
            <a:ext cx="2886547" cy="4082726"/>
          </a:xfrm>
          <a:prstGeom prst="rect">
            <a:avLst/>
          </a:prstGeom>
          <a:ln w="34925">
            <a:solidFill>
              <a:srgbClr val="A40000"/>
            </a:solidFill>
          </a:ln>
        </p:spPr>
      </p:pic>
      <p:sp>
        <p:nvSpPr>
          <p:cNvPr id="13" name="Rectangle 12"/>
          <p:cNvSpPr/>
          <p:nvPr/>
        </p:nvSpPr>
        <p:spPr>
          <a:xfrm>
            <a:off x="8095953" y="2003145"/>
            <a:ext cx="2908709" cy="4118813"/>
          </a:xfrm>
          <a:prstGeom prst="rect">
            <a:avLst/>
          </a:prstGeom>
          <a:noFill/>
          <a:ln w="28575">
            <a:solidFill>
              <a:srgbClr val="A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832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rapezoid 39"/>
          <p:cNvSpPr/>
          <p:nvPr/>
        </p:nvSpPr>
        <p:spPr>
          <a:xfrm>
            <a:off x="-1316316" y="618063"/>
            <a:ext cx="9221451" cy="536925"/>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1" name="Trapezoid 40"/>
          <p:cNvSpPr/>
          <p:nvPr/>
        </p:nvSpPr>
        <p:spPr>
          <a:xfrm>
            <a:off x="410808" y="618063"/>
            <a:ext cx="6167438" cy="536925"/>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p:cNvSpPr>
            <a:spLocks noGrp="1"/>
          </p:cNvSpPr>
          <p:nvPr>
            <p:ph type="title"/>
          </p:nvPr>
        </p:nvSpPr>
        <p:spPr>
          <a:xfrm>
            <a:off x="990171" y="255182"/>
            <a:ext cx="11406075" cy="1325563"/>
          </a:xfrm>
        </p:spPr>
        <p:txBody>
          <a:bodyPr>
            <a:normAutofit/>
          </a:bodyPr>
          <a:lstStyle/>
          <a:p>
            <a:r>
              <a:rPr lang="en-US" sz="2800" b="1" cap="all" dirty="0">
                <a:solidFill>
                  <a:schemeClr val="bg1"/>
                </a:solidFill>
                <a:latin typeface="Myriad Pro" panose="020B0503030403020204" pitchFamily="34" charset="0"/>
              </a:rPr>
              <a:t>We are pleased </a:t>
            </a:r>
            <a:r>
              <a:rPr lang="lt-LT" sz="2800" b="1" cap="all" dirty="0">
                <a:solidFill>
                  <a:schemeClr val="bg1"/>
                </a:solidFill>
                <a:latin typeface="Myriad Pro" panose="020B0503030403020204" pitchFamily="34" charset="0"/>
              </a:rPr>
              <a:t>to </a:t>
            </a:r>
            <a:r>
              <a:rPr lang="lt-LT" sz="2800" b="1" cap="all" dirty="0" err="1">
                <a:solidFill>
                  <a:schemeClr val="bg1"/>
                </a:solidFill>
                <a:latin typeface="Myriad Pro" panose="020B0503030403020204" pitchFamily="34" charset="0"/>
              </a:rPr>
              <a:t>work</a:t>
            </a:r>
            <a:r>
              <a:rPr lang="lt-LT" sz="2800" b="1" cap="all" dirty="0">
                <a:solidFill>
                  <a:schemeClr val="bg1"/>
                </a:solidFill>
                <a:latin typeface="Myriad Pro" panose="020B0503030403020204" pitchFamily="34" charset="0"/>
              </a:rPr>
              <a:t> </a:t>
            </a:r>
            <a:r>
              <a:rPr lang="lt-LT" sz="2800" b="1" cap="all" dirty="0" err="1">
                <a:solidFill>
                  <a:schemeClr val="bg1"/>
                </a:solidFill>
                <a:latin typeface="Myriad Pro" panose="020B0503030403020204" pitchFamily="34" charset="0"/>
              </a:rPr>
              <a:t>with</a:t>
            </a:r>
            <a:r>
              <a:rPr lang="lt-LT" sz="2800" b="1" cap="all" dirty="0">
                <a:solidFill>
                  <a:schemeClr val="bg1"/>
                </a:solidFill>
                <a:latin typeface="Myriad Pro" panose="020B0503030403020204" pitchFamily="34" charset="0"/>
              </a:rPr>
              <a:t>:</a:t>
            </a:r>
            <a:endParaRPr lang="en-US" sz="2800" b="1" dirty="0">
              <a:solidFill>
                <a:schemeClr val="bg1"/>
              </a:solidFill>
              <a:latin typeface="Myriad Pro" panose="020B0503030403020204" pitchFamily="34"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1542676"/>
            <a:ext cx="986118" cy="1177707"/>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6451" y="1542676"/>
            <a:ext cx="1177707" cy="1177707"/>
          </a:xfrm>
          <a:prstGeom prst="rect">
            <a:avLst/>
          </a:prstGeom>
        </p:spPr>
      </p:pic>
      <p:pic>
        <p:nvPicPr>
          <p:cNvPr id="19" name="Picture 18"/>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183483" y="1542677"/>
            <a:ext cx="940699" cy="1177218"/>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32895" y="1896035"/>
            <a:ext cx="1176237" cy="504101"/>
          </a:xfrm>
          <a:prstGeom prst="rect">
            <a:avLst/>
          </a:prstGeom>
        </p:spPr>
      </p:pic>
      <p:pic>
        <p:nvPicPr>
          <p:cNvPr id="22" name="Picture 2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571393" y="1870454"/>
            <a:ext cx="1439565" cy="555261"/>
          </a:xfrm>
          <a:prstGeom prst="rect">
            <a:avLst/>
          </a:prstGeom>
        </p:spPr>
      </p:pic>
      <p:pic>
        <p:nvPicPr>
          <p:cNvPr id="24" name="Picture 23"/>
          <p:cNvPicPr>
            <a:picLocks noChangeAspect="1"/>
          </p:cNvPicPr>
          <p:nvPr/>
        </p:nvPicPr>
        <p:blipFill rotWithShape="1">
          <a:blip r:embed="rId7">
            <a:extLst>
              <a:ext uri="{28A0092B-C50C-407E-A947-70E740481C1C}">
                <a14:useLocalDpi xmlns:a14="http://schemas.microsoft.com/office/drawing/2010/main"/>
              </a:ext>
            </a:extLst>
          </a:blip>
          <a:srcRect t="1" b="7012"/>
          <a:stretch/>
        </p:blipFill>
        <p:spPr>
          <a:xfrm>
            <a:off x="5771569" y="4405442"/>
            <a:ext cx="1139747" cy="1017435"/>
          </a:xfrm>
          <a:prstGeom prst="rect">
            <a:avLst/>
          </a:prstGeom>
        </p:spPr>
      </p:pic>
      <p:pic>
        <p:nvPicPr>
          <p:cNvPr id="25" name="Picture 24"/>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838594" y="3175840"/>
            <a:ext cx="1237943" cy="696785"/>
          </a:xfrm>
          <a:prstGeom prst="rect">
            <a:avLst/>
          </a:prstGeom>
        </p:spPr>
      </p:pic>
      <p:pic>
        <p:nvPicPr>
          <p:cNvPr id="26" name="Picture 25"/>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659414" y="3303551"/>
            <a:ext cx="1623610" cy="487083"/>
          </a:xfrm>
          <a:prstGeom prst="rect">
            <a:avLst/>
          </a:prstGeom>
        </p:spPr>
      </p:pic>
      <p:pic>
        <p:nvPicPr>
          <p:cNvPr id="27" name="Picture 26"/>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648401" y="3356904"/>
            <a:ext cx="1690327" cy="362213"/>
          </a:xfrm>
          <a:prstGeom prst="rect">
            <a:avLst/>
          </a:prstGeom>
        </p:spPr>
      </p:pic>
      <p:pic>
        <p:nvPicPr>
          <p:cNvPr id="28" name="Picture 27"/>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735102" y="3115619"/>
            <a:ext cx="1648358" cy="786502"/>
          </a:xfrm>
          <a:prstGeom prst="rect">
            <a:avLst/>
          </a:prstGeom>
        </p:spPr>
      </p:pic>
      <p:pic>
        <p:nvPicPr>
          <p:cNvPr id="29" name="Picture 28"/>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460375" y="4795804"/>
            <a:ext cx="1651256" cy="382149"/>
          </a:xfrm>
          <a:prstGeom prst="rect">
            <a:avLst/>
          </a:prstGeom>
        </p:spPr>
      </p:pic>
      <p:pic>
        <p:nvPicPr>
          <p:cNvPr id="30" name="Picture 29"/>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2272013" y="4677828"/>
            <a:ext cx="1566581" cy="523686"/>
          </a:xfrm>
          <a:prstGeom prst="rect">
            <a:avLst/>
          </a:prstGeom>
        </p:spPr>
      </p:pic>
      <p:pic>
        <p:nvPicPr>
          <p:cNvPr id="31" name="Picture 30"/>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4263611" y="4405442"/>
            <a:ext cx="1066800" cy="1066800"/>
          </a:xfrm>
          <a:prstGeom prst="rect">
            <a:avLst/>
          </a:prstGeom>
        </p:spPr>
      </p:pic>
      <p:pic>
        <p:nvPicPr>
          <p:cNvPr id="33" name="Picture 32"/>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7580478" y="4752129"/>
            <a:ext cx="1249696" cy="253510"/>
          </a:xfrm>
          <a:prstGeom prst="rect">
            <a:avLst/>
          </a:prstGeom>
        </p:spPr>
      </p:pic>
      <p:pic>
        <p:nvPicPr>
          <p:cNvPr id="34" name="Picture 33"/>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9432480" y="4677828"/>
            <a:ext cx="1875306" cy="396493"/>
          </a:xfrm>
          <a:prstGeom prst="rect">
            <a:avLst/>
          </a:prstGeom>
        </p:spPr>
      </p:pic>
      <p:pic>
        <p:nvPicPr>
          <p:cNvPr id="36" name="Picture 35"/>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2755170" y="5857490"/>
            <a:ext cx="1471330" cy="407769"/>
          </a:xfrm>
          <a:prstGeom prst="rect">
            <a:avLst/>
          </a:prstGeom>
        </p:spPr>
      </p:pic>
      <p:pic>
        <p:nvPicPr>
          <p:cNvPr id="37" name="Picture 36"/>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4892679" y="5891279"/>
            <a:ext cx="1685567" cy="601988"/>
          </a:xfrm>
          <a:prstGeom prst="rect">
            <a:avLst/>
          </a:prstGeom>
        </p:spPr>
      </p:pic>
      <p:pic>
        <p:nvPicPr>
          <p:cNvPr id="38" name="Picture 37"/>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7468245" y="5891279"/>
            <a:ext cx="1573223" cy="618801"/>
          </a:xfrm>
          <a:prstGeom prst="rect">
            <a:avLst/>
          </a:prstGeom>
        </p:spPr>
      </p:pic>
      <p:pic>
        <p:nvPicPr>
          <p:cNvPr id="39" name="Picture 38"/>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9958385" y="5774645"/>
            <a:ext cx="1052573" cy="856093"/>
          </a:xfrm>
          <a:prstGeom prst="rect">
            <a:avLst/>
          </a:prstGeom>
        </p:spPr>
      </p:pic>
      <p:sp>
        <p:nvSpPr>
          <p:cNvPr id="3" name="AutoShape 2" descr="https://roundcube.serveriai.lt/?_task=mail&amp;_action=get&amp;_mbox=INBOX&amp;_uid=9529&amp;_part=2&amp;_extwin=1&amp;_mimewarning=1&amp;_embed=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4" name="Picture 3"/>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10808" y="3175840"/>
            <a:ext cx="2552839" cy="739513"/>
          </a:xfrm>
          <a:prstGeom prst="rect">
            <a:avLst/>
          </a:prstGeom>
        </p:spPr>
      </p:pic>
      <p:pic>
        <p:nvPicPr>
          <p:cNvPr id="5" name="Picture 4"/>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015725" y="5739352"/>
            <a:ext cx="1073266" cy="761182"/>
          </a:xfrm>
          <a:prstGeom prst="rect">
            <a:avLst/>
          </a:prstGeom>
        </p:spPr>
      </p:pic>
      <p:pic>
        <p:nvPicPr>
          <p:cNvPr id="6" name="Picture 5"/>
          <p:cNvPicPr>
            <a:picLocks noChangeAspect="1"/>
          </p:cNvPicPr>
          <p:nvPr/>
        </p:nvPicPr>
        <p:blipFill>
          <a:blip r:embed="rId23"/>
          <a:stretch>
            <a:fillRect/>
          </a:stretch>
        </p:blipFill>
        <p:spPr>
          <a:xfrm>
            <a:off x="7154584" y="1659925"/>
            <a:ext cx="2200544" cy="931245"/>
          </a:xfrm>
          <a:prstGeom prst="rect">
            <a:avLst/>
          </a:prstGeom>
        </p:spPr>
      </p:pic>
    </p:spTree>
    <p:extLst>
      <p:ext uri="{BB962C8B-B14F-4D97-AF65-F5344CB8AC3E}">
        <p14:creationId xmlns:p14="http://schemas.microsoft.com/office/powerpoint/2010/main" val="17842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fade">
                                      <p:cBhvr>
                                        <p:cTn id="75" dur="500"/>
                                        <p:tgtEl>
                                          <p:spTgt spid="38"/>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500"/>
                                        <p:tgtEl>
                                          <p:spTgt spid="39"/>
                                        </p:tgtEl>
                                      </p:cBhvr>
                                    </p:animEffect>
                                  </p:childTnLst>
                                </p:cTn>
                              </p:par>
                              <p:par>
                                <p:cTn id="80" presetID="2" presetClass="entr" presetSubtype="8" decel="10000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2000" fill="hold"/>
                                        <p:tgtEl>
                                          <p:spTgt spid="40"/>
                                        </p:tgtEl>
                                        <p:attrNameLst>
                                          <p:attrName>ppt_x</p:attrName>
                                        </p:attrNameLst>
                                      </p:cBhvr>
                                      <p:tavLst>
                                        <p:tav tm="0">
                                          <p:val>
                                            <p:strVal val="0-#ppt_w/2"/>
                                          </p:val>
                                        </p:tav>
                                        <p:tav tm="100000">
                                          <p:val>
                                            <p:strVal val="#ppt_x"/>
                                          </p:val>
                                        </p:tav>
                                      </p:tavLst>
                                    </p:anim>
                                    <p:anim calcmode="lin" valueType="num">
                                      <p:cBhvr additive="base">
                                        <p:cTn id="83" dur="2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3792" y="0"/>
            <a:ext cx="6394416" cy="6858000"/>
          </a:xfrm>
          <a:prstGeom prst="rect">
            <a:avLst/>
          </a:prstGeom>
          <a:solidFill>
            <a:srgbClr val="F2F2F2">
              <a:alpha val="80000"/>
            </a:srgbClr>
          </a:solidFill>
          <a:ln>
            <a:noFill/>
          </a:ln>
          <a:effectLst/>
        </p:spPr>
        <p:style>
          <a:lnRef idx="1">
            <a:schemeClr val="accent3"/>
          </a:lnRef>
          <a:fillRef idx="1003">
            <a:schemeClr val="lt1"/>
          </a:fillRef>
          <a:effectRef idx="1">
            <a:schemeClr val="accent3"/>
          </a:effectRef>
          <a:fontRef idx="minor">
            <a:schemeClr val="dk1"/>
          </a:fontRef>
        </p:style>
        <p:txBody>
          <a:bodyPr rtlCol="0" anchor="ctr"/>
          <a:lstStyle/>
          <a:p>
            <a:pPr algn="ctr"/>
            <a:endParaRPr lang="en-US"/>
          </a:p>
        </p:txBody>
      </p:sp>
      <p:pic>
        <p:nvPicPr>
          <p:cNvPr id="45" name="Picture 44"/>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871875" y="168714"/>
            <a:ext cx="2989912" cy="1332006"/>
          </a:xfrm>
          <a:prstGeom prst="rect">
            <a:avLst/>
          </a:prstGeom>
        </p:spPr>
      </p:pic>
      <p:sp>
        <p:nvSpPr>
          <p:cNvPr id="46" name="Title 1"/>
          <p:cNvSpPr txBox="1">
            <a:spLocks/>
          </p:cNvSpPr>
          <p:nvPr/>
        </p:nvSpPr>
        <p:spPr>
          <a:xfrm>
            <a:off x="1198408" y="4488011"/>
            <a:ext cx="843192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err="1" smtClean="0">
                <a:latin typeface="Myriad Pro" panose="020B0503030403020204" pitchFamily="34" charset="0"/>
              </a:rPr>
              <a:t>Aivaras</a:t>
            </a:r>
            <a:r>
              <a:rPr lang="en-US" sz="2800" b="1" dirty="0" smtClean="0">
                <a:latin typeface="Myriad Pro" panose="020B0503030403020204" pitchFamily="34" charset="0"/>
              </a:rPr>
              <a:t> Kamas</a:t>
            </a:r>
          </a:p>
          <a:p>
            <a:pPr algn="l"/>
            <a:r>
              <a:rPr lang="en-US" sz="2400" dirty="0" smtClean="0">
                <a:latin typeface="Myriad Pro" panose="020B0503030403020204" pitchFamily="34" charset="0"/>
              </a:rPr>
              <a:t>SIDC LT Director and CEO of SIDC group</a:t>
            </a:r>
            <a:endParaRPr lang="en-US" sz="2400" dirty="0">
              <a:latin typeface="Myriad Pro" panose="020B0503030403020204" pitchFamily="34" charset="0"/>
            </a:endParaRPr>
          </a:p>
        </p:txBody>
      </p:sp>
      <p:sp>
        <p:nvSpPr>
          <p:cNvPr id="9" name="Trapezoid 8"/>
          <p:cNvSpPr/>
          <p:nvPr/>
        </p:nvSpPr>
        <p:spPr>
          <a:xfrm>
            <a:off x="-4087507" y="2891570"/>
            <a:ext cx="11648513" cy="882657"/>
          </a:xfrm>
          <a:prstGeom prst="trapezoid">
            <a:avLst/>
          </a:prstGeom>
          <a:solidFill>
            <a:srgbClr val="FF0000">
              <a:alpha val="50000"/>
            </a:srgbClr>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rapezoid 9"/>
          <p:cNvSpPr/>
          <p:nvPr/>
        </p:nvSpPr>
        <p:spPr>
          <a:xfrm>
            <a:off x="-55280" y="2891570"/>
            <a:ext cx="5984160" cy="882657"/>
          </a:xfrm>
          <a:prstGeom prst="trapezoid">
            <a:avLst/>
          </a:prstGeom>
          <a:solidFill>
            <a:srgbClr val="CC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4" name="Title 1"/>
          <p:cNvSpPr txBox="1">
            <a:spLocks/>
          </p:cNvSpPr>
          <p:nvPr/>
        </p:nvSpPr>
        <p:spPr>
          <a:xfrm>
            <a:off x="930890" y="2928666"/>
            <a:ext cx="9144000" cy="8635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cap="all" dirty="0" smtClean="0">
                <a:solidFill>
                  <a:schemeClr val="bg1"/>
                </a:solidFill>
                <a:latin typeface="Myriad Pro" panose="020B0503030403020204" pitchFamily="34" charset="0"/>
              </a:rPr>
              <a:t>Thank you!</a:t>
            </a:r>
            <a:endParaRPr lang="en-US" sz="3600" cap="all" dirty="0">
              <a:solidFill>
                <a:schemeClr val="bg1"/>
              </a:solidFill>
              <a:latin typeface="Myriad Pro" panose="020B050303040302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5472" y="2028665"/>
            <a:ext cx="3804036" cy="3657361"/>
          </a:xfrm>
          <a:prstGeom prst="rect">
            <a:avLst/>
          </a:prstGeom>
        </p:spPr>
      </p:pic>
    </p:spTree>
    <p:extLst>
      <p:ext uri="{BB962C8B-B14F-4D97-AF65-F5344CB8AC3E}">
        <p14:creationId xmlns:p14="http://schemas.microsoft.com/office/powerpoint/2010/main" val="7074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grayscl/>
            <a:extLst>
              <a:ext uri="{28A0092B-C50C-407E-A947-70E740481C1C}">
                <a14:useLocalDpi xmlns:a14="http://schemas.microsoft.com/office/drawing/2010/main"/>
              </a:ext>
            </a:extLst>
          </a:blip>
          <a:srcRect/>
          <a:stretch/>
        </p:blipFill>
        <p:spPr>
          <a:xfrm>
            <a:off x="4797911" y="0"/>
            <a:ext cx="9946633" cy="6858000"/>
          </a:xfrm>
          <a:prstGeom prst="rect">
            <a:avLst/>
          </a:prstGeom>
        </p:spPr>
      </p:pic>
      <p:sp>
        <p:nvSpPr>
          <p:cNvPr id="4" name="Flowchart: Manual Input 3"/>
          <p:cNvSpPr/>
          <p:nvPr/>
        </p:nvSpPr>
        <p:spPr>
          <a:xfrm rot="19896052">
            <a:off x="3559299" y="-1709978"/>
            <a:ext cx="7117447" cy="3260150"/>
          </a:xfrm>
          <a:prstGeom prst="flowChartManualInput">
            <a:avLst/>
          </a:prstGeom>
          <a:solidFill>
            <a:schemeClr val="bg1"/>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Trapezoid 9"/>
          <p:cNvSpPr/>
          <p:nvPr/>
        </p:nvSpPr>
        <p:spPr>
          <a:xfrm>
            <a:off x="-1988275" y="2234500"/>
            <a:ext cx="8315528" cy="4646717"/>
          </a:xfrm>
          <a:prstGeom prst="trapezoid">
            <a:avLst>
              <a:gd name="adj" fmla="val 28413"/>
            </a:avLst>
          </a:prstGeom>
          <a:solidFill>
            <a:srgbClr val="A40000"/>
          </a:solidFill>
          <a:ln>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1" name="Picture 10"/>
          <p:cNvPicPr>
            <a:picLocks noChangeAspect="1"/>
          </p:cNvPicPr>
          <p:nvPr/>
        </p:nvPicPr>
        <p:blipFill>
          <a:blip r:embed="rId3">
            <a:lum bright="70000" contrast="-70000"/>
            <a:extLst>
              <a:ext uri="{28A0092B-C50C-407E-A947-70E740481C1C}">
                <a14:useLocalDpi xmlns:a14="http://schemas.microsoft.com/office/drawing/2010/main"/>
              </a:ext>
            </a:extLst>
          </a:blip>
          <a:stretch>
            <a:fillRect/>
          </a:stretch>
        </p:blipFill>
        <p:spPr>
          <a:xfrm>
            <a:off x="8724485" y="1500720"/>
            <a:ext cx="4598541" cy="802722"/>
          </a:xfrm>
          <a:prstGeom prst="rect">
            <a:avLst/>
          </a:prstGeom>
        </p:spPr>
      </p:pic>
      <p:sp>
        <p:nvSpPr>
          <p:cNvPr id="12" name="TextBox 11"/>
          <p:cNvSpPr txBox="1"/>
          <p:nvPr/>
        </p:nvSpPr>
        <p:spPr>
          <a:xfrm>
            <a:off x="616324" y="5591848"/>
            <a:ext cx="2211118" cy="523220"/>
          </a:xfrm>
          <a:prstGeom prst="rect">
            <a:avLst/>
          </a:prstGeom>
          <a:noFill/>
        </p:spPr>
        <p:txBody>
          <a:bodyPr wrap="none" rtlCol="0">
            <a:spAutoFit/>
          </a:bodyPr>
          <a:lstStyle/>
          <a:p>
            <a:r>
              <a:rPr lang="lt-LT" sz="2800" b="1" dirty="0" smtClean="0">
                <a:solidFill>
                  <a:schemeClr val="bg1"/>
                </a:solidFill>
                <a:latin typeface="Myriad Pro" panose="020B0503030403020204" pitchFamily="34" charset="0"/>
              </a:rPr>
              <a:t>www.sidc.eu</a:t>
            </a:r>
            <a:endParaRPr lang="lt-LT" sz="2800" b="1" dirty="0">
              <a:solidFill>
                <a:schemeClr val="bg1"/>
              </a:solidFill>
              <a:latin typeface="Myriad Pro" panose="020B0503030403020204" pitchFamily="34" charset="0"/>
            </a:endParaRPr>
          </a:p>
        </p:txBody>
      </p:sp>
      <p:sp>
        <p:nvSpPr>
          <p:cNvPr id="8" name="TextBox 7"/>
          <p:cNvSpPr txBox="1"/>
          <p:nvPr/>
        </p:nvSpPr>
        <p:spPr>
          <a:xfrm>
            <a:off x="616324" y="2520583"/>
            <a:ext cx="9594485" cy="3139321"/>
          </a:xfrm>
          <a:prstGeom prst="rect">
            <a:avLst/>
          </a:prstGeom>
          <a:noFill/>
        </p:spPr>
        <p:txBody>
          <a:bodyPr wrap="square" rtlCol="0">
            <a:spAutoFit/>
          </a:bodyPr>
          <a:lstStyle/>
          <a:p>
            <a:r>
              <a:rPr lang="en-US" b="1" dirty="0">
                <a:solidFill>
                  <a:schemeClr val="bg1"/>
                </a:solidFill>
                <a:latin typeface="Myriad Pro" panose="020B0503030403020204" pitchFamily="34" charset="0"/>
              </a:rPr>
              <a:t>SIDC LT</a:t>
            </a:r>
            <a:r>
              <a:rPr lang="en-US" dirty="0">
                <a:solidFill>
                  <a:schemeClr val="bg1"/>
                </a:solidFill>
                <a:latin typeface="Myriad Pro" panose="020B0503030403020204" pitchFamily="34" charset="0"/>
              </a:rPr>
              <a:t>, </a:t>
            </a:r>
            <a:r>
              <a:rPr lang="en-US" dirty="0" smtClean="0">
                <a:solidFill>
                  <a:schemeClr val="bg1"/>
                </a:solidFill>
                <a:latin typeface="Myriad Pro" panose="020B0503030403020204" pitchFamily="34" charset="0"/>
              </a:rPr>
              <a:t>JSC</a:t>
            </a:r>
          </a:p>
          <a:p>
            <a:endParaRPr lang="en-US" dirty="0">
              <a:solidFill>
                <a:schemeClr val="bg1"/>
              </a:solidFill>
              <a:latin typeface="Myriad Pro" panose="020B0503030403020204" pitchFamily="34" charset="0"/>
            </a:endParaRPr>
          </a:p>
          <a:p>
            <a:r>
              <a:rPr lang="en-US" dirty="0">
                <a:solidFill>
                  <a:schemeClr val="bg1"/>
                </a:solidFill>
                <a:latin typeface="Myriad Pro" panose="020B0503030403020204" pitchFamily="34" charset="0"/>
              </a:rPr>
              <a:t>Company code: 302521994</a:t>
            </a:r>
            <a:br>
              <a:rPr lang="en-US" dirty="0">
                <a:solidFill>
                  <a:schemeClr val="bg1"/>
                </a:solidFill>
                <a:latin typeface="Myriad Pro" panose="020B0503030403020204" pitchFamily="34" charset="0"/>
              </a:rPr>
            </a:br>
            <a:r>
              <a:rPr lang="en-US" dirty="0">
                <a:solidFill>
                  <a:schemeClr val="bg1"/>
                </a:solidFill>
                <a:latin typeface="Myriad Pro" panose="020B0503030403020204" pitchFamily="34" charset="0"/>
              </a:rPr>
              <a:t>Vat code: LT100006517214</a:t>
            </a:r>
            <a:br>
              <a:rPr lang="en-US" dirty="0">
                <a:solidFill>
                  <a:schemeClr val="bg1"/>
                </a:solidFill>
                <a:latin typeface="Myriad Pro" panose="020B0503030403020204" pitchFamily="34" charset="0"/>
              </a:rPr>
            </a:br>
            <a:r>
              <a:rPr lang="en-US" dirty="0">
                <a:solidFill>
                  <a:schemeClr val="bg1"/>
                </a:solidFill>
                <a:latin typeface="Myriad Pro" panose="020B0503030403020204" pitchFamily="34" charset="0"/>
              </a:rPr>
              <a:t>Address: </a:t>
            </a:r>
            <a:r>
              <a:rPr lang="en-US" dirty="0" err="1" smtClean="0">
                <a:solidFill>
                  <a:schemeClr val="bg1"/>
                </a:solidFill>
                <a:latin typeface="Myriad Pro" panose="020B0503030403020204" pitchFamily="34" charset="0"/>
              </a:rPr>
              <a:t>Minijos</a:t>
            </a:r>
            <a:r>
              <a:rPr lang="en-US" dirty="0" smtClean="0">
                <a:solidFill>
                  <a:schemeClr val="bg1"/>
                </a:solidFill>
                <a:latin typeface="Myriad Pro" panose="020B0503030403020204" pitchFamily="34" charset="0"/>
              </a:rPr>
              <a:t> str. 159-122, </a:t>
            </a:r>
          </a:p>
          <a:p>
            <a:r>
              <a:rPr lang="en-US" dirty="0" smtClean="0">
                <a:solidFill>
                  <a:schemeClr val="bg1"/>
                </a:solidFill>
                <a:latin typeface="Myriad Pro" panose="020B0503030403020204" pitchFamily="34" charset="0"/>
              </a:rPr>
              <a:t>93290 Klaipeda</a:t>
            </a:r>
            <a:r>
              <a:rPr lang="en-US" dirty="0">
                <a:solidFill>
                  <a:schemeClr val="bg1"/>
                </a:solidFill>
                <a:latin typeface="Myriad Pro" panose="020B0503030403020204" pitchFamily="34" charset="0"/>
              </a:rPr>
              <a:t>, </a:t>
            </a:r>
            <a:r>
              <a:rPr lang="en-US" dirty="0" smtClean="0">
                <a:solidFill>
                  <a:schemeClr val="bg1"/>
                </a:solidFill>
                <a:latin typeface="Myriad Pro" panose="020B0503030403020204" pitchFamily="34" charset="0"/>
              </a:rPr>
              <a:t>Lithuania</a:t>
            </a:r>
          </a:p>
          <a:p>
            <a:endParaRPr lang="en-US" dirty="0">
              <a:solidFill>
                <a:schemeClr val="bg1"/>
              </a:solidFill>
              <a:latin typeface="Myriad Pro" panose="020B0503030403020204" pitchFamily="34" charset="0"/>
            </a:endParaRPr>
          </a:p>
          <a:p>
            <a:r>
              <a:rPr lang="hr-HR" dirty="0" smtClean="0">
                <a:solidFill>
                  <a:schemeClr val="bg1"/>
                </a:solidFill>
                <a:latin typeface="Myriad Pro" panose="020B0503030403020204" pitchFamily="34" charset="0"/>
              </a:rPr>
              <a:t>Tel. +370 652 51754</a:t>
            </a:r>
          </a:p>
          <a:p>
            <a:endParaRPr lang="hr-HR" dirty="0">
              <a:solidFill>
                <a:schemeClr val="bg1"/>
              </a:solidFill>
              <a:latin typeface="Myriad Pro" panose="020B0503030403020204" pitchFamily="34" charset="0"/>
            </a:endParaRPr>
          </a:p>
          <a:p>
            <a:r>
              <a:rPr lang="en-US" dirty="0" smtClean="0">
                <a:solidFill>
                  <a:schemeClr val="bg1"/>
                </a:solidFill>
                <a:latin typeface="Myriad Pro" panose="020B0503030403020204" pitchFamily="34" charset="0"/>
              </a:rPr>
              <a:t>E</a:t>
            </a:r>
            <a:r>
              <a:rPr lang="hr-HR" dirty="0" smtClean="0">
                <a:solidFill>
                  <a:schemeClr val="bg1"/>
                </a:solidFill>
                <a:latin typeface="Myriad Pro" panose="020B0503030403020204" pitchFamily="34" charset="0"/>
              </a:rPr>
              <a:t>mail: info@sidc.eu</a:t>
            </a:r>
            <a:endParaRPr lang="hr-HR" dirty="0">
              <a:solidFill>
                <a:schemeClr val="bg1"/>
              </a:solidFill>
              <a:latin typeface="Myriad Pro" panose="020B0503030403020204" pitchFamily="34" charset="0"/>
            </a:endParaRPr>
          </a:p>
          <a:p>
            <a:endParaRPr lang="en-US" dirty="0">
              <a:solidFill>
                <a:schemeClr val="bg1"/>
              </a:solidFill>
              <a:latin typeface="Myriad Pro" panose="020B0503030403020204" pitchFamily="34" charset="0"/>
            </a:endParaRPr>
          </a:p>
        </p:txBody>
      </p:sp>
      <p:pic>
        <p:nvPicPr>
          <p:cNvPr id="9" name="Picture 8"/>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16324" y="678362"/>
            <a:ext cx="2669467" cy="1189248"/>
          </a:xfrm>
          <a:prstGeom prst="rect">
            <a:avLst/>
          </a:prstGeom>
        </p:spPr>
      </p:pic>
    </p:spTree>
    <p:extLst>
      <p:ext uri="{BB962C8B-B14F-4D97-AF65-F5344CB8AC3E}">
        <p14:creationId xmlns:p14="http://schemas.microsoft.com/office/powerpoint/2010/main" val="5221880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5260</TotalTime>
  <Words>1374</Words>
  <Application>Microsoft Macintosh PowerPoint</Application>
  <PresentationFormat>Widescreen</PresentationFormat>
  <Paragraphs>219</Paragraphs>
  <Slides>38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Calibri</vt:lpstr>
      <vt:lpstr>Calibri Light</vt:lpstr>
      <vt:lpstr>Myriad Pro</vt:lpstr>
      <vt:lpstr>Wingdings</vt:lpstr>
      <vt:lpstr>Arial</vt:lpstr>
      <vt:lpstr>Office Theme</vt:lpstr>
      <vt:lpstr>SIDC group of partners</vt:lpstr>
      <vt:lpstr>ABOUT US</vt:lpstr>
      <vt:lpstr>ABOUT US</vt:lpstr>
      <vt:lpstr>KEY FACTS</vt:lpstr>
      <vt:lpstr>WORKSHOPS</vt:lpstr>
      <vt:lpstr>SECTORS</vt:lpstr>
      <vt:lpstr>SHIPBUILDING &amp; MODERNIZATION</vt:lpstr>
      <vt:lpstr>VESSEL “RUNA”</vt:lpstr>
      <vt:lpstr>VESSEL “RUNA”</vt:lpstr>
      <vt:lpstr>MODERNISATION OF SEVEN BARGES</vt:lpstr>
      <vt:lpstr>MODERNISATION OF SEVEN BARGES</vt:lpstr>
      <vt:lpstr>VESSEL INSERT </vt:lpstr>
      <vt:lpstr>VESSEL INSERT </vt:lpstr>
      <vt:lpstr>OFFSHORE</vt:lpstr>
      <vt:lpstr>REELS</vt:lpstr>
      <vt:lpstr>REELS</vt:lpstr>
      <vt:lpstr>BASKETS</vt:lpstr>
      <vt:lpstr>BASKETS</vt:lpstr>
      <vt:lpstr>MANUFACTURING AND TESTING  OF LIFTING BEAM EQUIPMENT </vt:lpstr>
      <vt:lpstr>MANUFACTURING AND TESTING  OF LIFTING BEAM EQUIPMENT </vt:lpstr>
      <vt:lpstr>INDUSTRY</vt:lpstr>
      <vt:lpstr>FILTERS FOR BIOFUEL POWER PLANT</vt:lpstr>
      <vt:lpstr>FILTERS FOR BIOFUEL POWER PLANT</vt:lpstr>
      <vt:lpstr>TWIST-LOCK HANDLING SYSTEM </vt:lpstr>
      <vt:lpstr>TWIST-LOCK HANDLING SYSTEM </vt:lpstr>
      <vt:lpstr>SILO STORAGE TANKS</vt:lpstr>
      <vt:lpstr>SILO STORAGE TANKS</vt:lpstr>
      <vt:lpstr>EXPANSION UNITS</vt:lpstr>
      <vt:lpstr>EXPANSION UNITS</vt:lpstr>
      <vt:lpstr>STEEL STRUCTURES</vt:lpstr>
      <vt:lpstr>ENGINEERING</vt:lpstr>
      <vt:lpstr>PARTNER WORTH TRUSTING</vt:lpstr>
      <vt:lpstr>FUTURE PLANS</vt:lpstr>
      <vt:lpstr>EN 1090-1 EXC-4 and EN ISO 3834-2 management system certificates</vt:lpstr>
      <vt:lpstr>ISO 9001, 14001, and 18001 (OHSAS) management system certificates and VCA certificates</vt:lpstr>
      <vt:lpstr>We are pleased to work with:</vt:lpstr>
      <vt:lpstr>PowerPoint Presentation</vt:lpstr>
      <vt:lpstr>PowerPoint Presentation</vt:lpstr>
    </vt:vector>
  </TitlesOfParts>
  <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SIDC group of partners</dc:title>
  <dc:creator>Microsoft Office User</dc:creator>
  <cp:lastModifiedBy>Microsoft Office User</cp:lastModifiedBy>
  <cp:revision>204</cp:revision>
  <cp:lastPrinted>2019-09-18T09:56:47Z</cp:lastPrinted>
  <dcterms:created xsi:type="dcterms:W3CDTF">2017-02-07T17:05:43Z</dcterms:created>
  <dcterms:modified xsi:type="dcterms:W3CDTF">2019-10-01T12:38:34Z</dcterms:modified>
</cp:coreProperties>
</file>